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87" r:id="rId2"/>
    <p:sldId id="294" r:id="rId3"/>
    <p:sldId id="295" r:id="rId4"/>
    <p:sldId id="298" r:id="rId5"/>
    <p:sldId id="300" r:id="rId6"/>
    <p:sldId id="299" r:id="rId7"/>
    <p:sldId id="296" r:id="rId8"/>
    <p:sldId id="304" r:id="rId9"/>
    <p:sldId id="301" r:id="rId10"/>
    <p:sldId id="306" r:id="rId11"/>
    <p:sldId id="297" r:id="rId12"/>
    <p:sldId id="305" r:id="rId13"/>
    <p:sldId id="307" r:id="rId14"/>
    <p:sldId id="308" r:id="rId15"/>
    <p:sldId id="309" r:id="rId16"/>
    <p:sldId id="310" r:id="rId17"/>
    <p:sldId id="311" r:id="rId18"/>
    <p:sldId id="312" r:id="rId19"/>
    <p:sldId id="31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80FF"/>
    <a:srgbClr val="188CFE"/>
    <a:srgbClr val="6C6CC5"/>
    <a:srgbClr val="4545C5"/>
    <a:srgbClr val="1B3656"/>
    <a:srgbClr val="061E37"/>
    <a:srgbClr val="0B233D"/>
    <a:srgbClr val="648DBA"/>
    <a:srgbClr val="BA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106" d="100"/>
          <a:sy n="106" d="100"/>
        </p:scale>
        <p:origin x="91" y="120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gif>
</file>

<file path=ppt/media/image11.gif>
</file>

<file path=ppt/media/image12.gif>
</file>

<file path=ppt/media/image13.png>
</file>

<file path=ppt/media/image14.svg>
</file>

<file path=ppt/media/image15.wmf>
</file>

<file path=ppt/media/image16.wmf>
</file>

<file path=ppt/media/image17.wmf>
</file>

<file path=ppt/media/image18.png>
</file>

<file path=ppt/media/image19.wmf>
</file>

<file path=ppt/media/image2.jpeg>
</file>

<file path=ppt/media/image20.wmf>
</file>

<file path=ppt/media/image21.png>
</file>

<file path=ppt/media/image22.svg>
</file>

<file path=ppt/media/image23.wmf>
</file>

<file path=ppt/media/image24.wmf>
</file>

<file path=ppt/media/image25.wmf>
</file>

<file path=ppt/media/image26.wmf>
</file>

<file path=ppt/media/image27.wmf>
</file>

<file path=ppt/media/image28.png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svg>
</file>

<file path=ppt/media/image40.wmf>
</file>

<file path=ppt/media/image41.wmf>
</file>

<file path=ppt/media/image42.wmf>
</file>

<file path=ppt/media/image43.png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png>
</file>

<file path=ppt/media/image59.wmf>
</file>

<file path=ppt/media/image6.gif>
</file>

<file path=ppt/media/image60.wmf>
</file>

<file path=ppt/media/image61.wmf>
</file>

<file path=ppt/media/image62.png>
</file>

<file path=ppt/media/image63.png>
</file>

<file path=ppt/media/image64.png>
</file>

<file path=ppt/media/image65.png>
</file>

<file path=ppt/media/image66.wmf>
</file>

<file path=ppt/media/image67.wmf>
</file>

<file path=ppt/media/image68.wmf>
</file>

<file path=ppt/media/image69.wmf>
</file>

<file path=ppt/media/image7.gi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gi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gif>
</file>

<file path=ppt/media/image90.wmf>
</file>

<file path=ppt/media/image91.wmf>
</file>

<file path=ppt/media/image92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2024/4/3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4/3/2024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13" Type="http://schemas.openxmlformats.org/officeDocument/2006/relationships/image" Target="../media/image38.wmf"/><Relationship Id="rId3" Type="http://schemas.openxmlformats.org/officeDocument/2006/relationships/image" Target="../media/image32.wmf"/><Relationship Id="rId7" Type="http://schemas.openxmlformats.org/officeDocument/2006/relationships/image" Target="../media/image35.wmf"/><Relationship Id="rId12" Type="http://schemas.openxmlformats.org/officeDocument/2006/relationships/oleObject" Target="../embeddings/oleObject24.bin"/><Relationship Id="rId17" Type="http://schemas.openxmlformats.org/officeDocument/2006/relationships/image" Target="../media/image22.svg"/><Relationship Id="rId2" Type="http://schemas.openxmlformats.org/officeDocument/2006/relationships/oleObject" Target="../embeddings/oleObject19.bin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1.bin"/><Relationship Id="rId11" Type="http://schemas.openxmlformats.org/officeDocument/2006/relationships/image" Target="../media/image37.wmf"/><Relationship Id="rId5" Type="http://schemas.openxmlformats.org/officeDocument/2006/relationships/image" Target="../media/image34.wmf"/><Relationship Id="rId15" Type="http://schemas.openxmlformats.org/officeDocument/2006/relationships/image" Target="../media/image31.wmf"/><Relationship Id="rId10" Type="http://schemas.openxmlformats.org/officeDocument/2006/relationships/oleObject" Target="../embeddings/oleObject23.bin"/><Relationship Id="rId4" Type="http://schemas.openxmlformats.org/officeDocument/2006/relationships/oleObject" Target="../embeddings/oleObject20.bin"/><Relationship Id="rId9" Type="http://schemas.openxmlformats.org/officeDocument/2006/relationships/image" Target="../media/image36.wmf"/><Relationship Id="rId14" Type="http://schemas.openxmlformats.org/officeDocument/2006/relationships/oleObject" Target="../embeddings/oleObject25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9.bin"/><Relationship Id="rId13" Type="http://schemas.openxmlformats.org/officeDocument/2006/relationships/image" Target="../media/image42.wmf"/><Relationship Id="rId3" Type="http://schemas.openxmlformats.org/officeDocument/2006/relationships/image" Target="../media/image31.wmf"/><Relationship Id="rId7" Type="http://schemas.openxmlformats.org/officeDocument/2006/relationships/image" Target="../media/image40.wmf"/><Relationship Id="rId12" Type="http://schemas.openxmlformats.org/officeDocument/2006/relationships/oleObject" Target="../embeddings/oleObject31.bin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8.bin"/><Relationship Id="rId11" Type="http://schemas.openxmlformats.org/officeDocument/2006/relationships/image" Target="../media/image41.wmf"/><Relationship Id="rId5" Type="http://schemas.openxmlformats.org/officeDocument/2006/relationships/image" Target="../media/image39.wmf"/><Relationship Id="rId15" Type="http://schemas.openxmlformats.org/officeDocument/2006/relationships/image" Target="../media/image22.svg"/><Relationship Id="rId10" Type="http://schemas.openxmlformats.org/officeDocument/2006/relationships/oleObject" Target="../embeddings/oleObject30.bin"/><Relationship Id="rId4" Type="http://schemas.openxmlformats.org/officeDocument/2006/relationships/oleObject" Target="../embeddings/oleObject27.bin"/><Relationship Id="rId9" Type="http://schemas.openxmlformats.org/officeDocument/2006/relationships/image" Target="../media/image32.wmf"/><Relationship Id="rId1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wmf"/><Relationship Id="rId13" Type="http://schemas.openxmlformats.org/officeDocument/2006/relationships/oleObject" Target="../embeddings/oleObject37.bin"/><Relationship Id="rId18" Type="http://schemas.openxmlformats.org/officeDocument/2006/relationships/image" Target="../media/image51.wmf"/><Relationship Id="rId3" Type="http://schemas.openxmlformats.org/officeDocument/2006/relationships/oleObject" Target="../embeddings/oleObject32.bin"/><Relationship Id="rId21" Type="http://schemas.openxmlformats.org/officeDocument/2006/relationships/oleObject" Target="../embeddings/oleObject41.bin"/><Relationship Id="rId7" Type="http://schemas.openxmlformats.org/officeDocument/2006/relationships/oleObject" Target="../embeddings/oleObject34.bin"/><Relationship Id="rId12" Type="http://schemas.openxmlformats.org/officeDocument/2006/relationships/image" Target="../media/image48.wmf"/><Relationship Id="rId17" Type="http://schemas.openxmlformats.org/officeDocument/2006/relationships/oleObject" Target="../embeddings/oleObject39.bin"/><Relationship Id="rId2" Type="http://schemas.openxmlformats.org/officeDocument/2006/relationships/image" Target="../media/image43.png"/><Relationship Id="rId16" Type="http://schemas.openxmlformats.org/officeDocument/2006/relationships/image" Target="../media/image50.wmf"/><Relationship Id="rId20" Type="http://schemas.openxmlformats.org/officeDocument/2006/relationships/image" Target="../media/image52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wmf"/><Relationship Id="rId11" Type="http://schemas.openxmlformats.org/officeDocument/2006/relationships/oleObject" Target="../embeddings/oleObject36.bin"/><Relationship Id="rId24" Type="http://schemas.openxmlformats.org/officeDocument/2006/relationships/image" Target="../media/image4.svg"/><Relationship Id="rId5" Type="http://schemas.openxmlformats.org/officeDocument/2006/relationships/oleObject" Target="../embeddings/oleObject33.bin"/><Relationship Id="rId15" Type="http://schemas.openxmlformats.org/officeDocument/2006/relationships/oleObject" Target="../embeddings/oleObject38.bin"/><Relationship Id="rId23" Type="http://schemas.openxmlformats.org/officeDocument/2006/relationships/image" Target="../media/image3.png"/><Relationship Id="rId10" Type="http://schemas.openxmlformats.org/officeDocument/2006/relationships/image" Target="../media/image47.wmf"/><Relationship Id="rId19" Type="http://schemas.openxmlformats.org/officeDocument/2006/relationships/oleObject" Target="../embeddings/oleObject40.bin"/><Relationship Id="rId4" Type="http://schemas.openxmlformats.org/officeDocument/2006/relationships/image" Target="../media/image44.wmf"/><Relationship Id="rId9" Type="http://schemas.openxmlformats.org/officeDocument/2006/relationships/oleObject" Target="../embeddings/oleObject35.bin"/><Relationship Id="rId14" Type="http://schemas.openxmlformats.org/officeDocument/2006/relationships/image" Target="../media/image49.wmf"/><Relationship Id="rId22" Type="http://schemas.openxmlformats.org/officeDocument/2006/relationships/image" Target="../media/image53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wmf"/><Relationship Id="rId3" Type="http://schemas.openxmlformats.org/officeDocument/2006/relationships/image" Target="../media/image54.wmf"/><Relationship Id="rId7" Type="http://schemas.openxmlformats.org/officeDocument/2006/relationships/oleObject" Target="../embeddings/oleObject44.bin"/><Relationship Id="rId12" Type="http://schemas.openxmlformats.org/officeDocument/2006/relationships/image" Target="../media/image22.svg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wmf"/><Relationship Id="rId11" Type="http://schemas.openxmlformats.org/officeDocument/2006/relationships/image" Target="../media/image21.png"/><Relationship Id="rId5" Type="http://schemas.openxmlformats.org/officeDocument/2006/relationships/oleObject" Target="../embeddings/oleObject43.bin"/><Relationship Id="rId10" Type="http://schemas.openxmlformats.org/officeDocument/2006/relationships/image" Target="../media/image57.wmf"/><Relationship Id="rId4" Type="http://schemas.openxmlformats.org/officeDocument/2006/relationships/image" Target="../media/image43.png"/><Relationship Id="rId9" Type="http://schemas.openxmlformats.org/officeDocument/2006/relationships/oleObject" Target="../embeddings/oleObject45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wmf"/><Relationship Id="rId3" Type="http://schemas.openxmlformats.org/officeDocument/2006/relationships/oleObject" Target="../embeddings/oleObject46.bin"/><Relationship Id="rId7" Type="http://schemas.openxmlformats.org/officeDocument/2006/relationships/oleObject" Target="../embeddings/oleObject48.bin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wmf"/><Relationship Id="rId5" Type="http://schemas.openxmlformats.org/officeDocument/2006/relationships/oleObject" Target="../embeddings/oleObject47.bin"/><Relationship Id="rId10" Type="http://schemas.openxmlformats.org/officeDocument/2006/relationships/image" Target="../media/image22.svg"/><Relationship Id="rId4" Type="http://schemas.openxmlformats.org/officeDocument/2006/relationships/image" Target="../media/image59.wmf"/><Relationship Id="rId9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13" Type="http://schemas.openxmlformats.org/officeDocument/2006/relationships/image" Target="../media/image69.wmf"/><Relationship Id="rId3" Type="http://schemas.openxmlformats.org/officeDocument/2006/relationships/image" Target="../media/image63.png"/><Relationship Id="rId7" Type="http://schemas.openxmlformats.org/officeDocument/2006/relationships/image" Target="../media/image66.wmf"/><Relationship Id="rId12" Type="http://schemas.openxmlformats.org/officeDocument/2006/relationships/oleObject" Target="../embeddings/oleObject52.bin"/><Relationship Id="rId17" Type="http://schemas.openxmlformats.org/officeDocument/2006/relationships/image" Target="../media/image22.svg"/><Relationship Id="rId2" Type="http://schemas.openxmlformats.org/officeDocument/2006/relationships/image" Target="../media/image62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9.bin"/><Relationship Id="rId11" Type="http://schemas.openxmlformats.org/officeDocument/2006/relationships/image" Target="../media/image68.wmf"/><Relationship Id="rId5" Type="http://schemas.openxmlformats.org/officeDocument/2006/relationships/image" Target="../media/image65.png"/><Relationship Id="rId15" Type="http://schemas.openxmlformats.org/officeDocument/2006/relationships/image" Target="../media/image57.wmf"/><Relationship Id="rId10" Type="http://schemas.openxmlformats.org/officeDocument/2006/relationships/oleObject" Target="../embeddings/oleObject51.bin"/><Relationship Id="rId4" Type="http://schemas.openxmlformats.org/officeDocument/2006/relationships/image" Target="../media/image64.png"/><Relationship Id="rId9" Type="http://schemas.openxmlformats.org/officeDocument/2006/relationships/image" Target="../media/image67.wmf"/><Relationship Id="rId14" Type="http://schemas.openxmlformats.org/officeDocument/2006/relationships/oleObject" Target="../embeddings/oleObject45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6.bin"/><Relationship Id="rId13" Type="http://schemas.openxmlformats.org/officeDocument/2006/relationships/image" Target="../media/image22.svg"/><Relationship Id="rId3" Type="http://schemas.openxmlformats.org/officeDocument/2006/relationships/image" Target="../media/image70.wmf"/><Relationship Id="rId7" Type="http://schemas.openxmlformats.org/officeDocument/2006/relationships/image" Target="../media/image72.wmf"/><Relationship Id="rId12" Type="http://schemas.openxmlformats.org/officeDocument/2006/relationships/image" Target="../media/image21.png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5.bin"/><Relationship Id="rId11" Type="http://schemas.openxmlformats.org/officeDocument/2006/relationships/image" Target="../media/image74.wmf"/><Relationship Id="rId5" Type="http://schemas.openxmlformats.org/officeDocument/2006/relationships/image" Target="../media/image71.wmf"/><Relationship Id="rId10" Type="http://schemas.openxmlformats.org/officeDocument/2006/relationships/oleObject" Target="../embeddings/oleObject57.bin"/><Relationship Id="rId4" Type="http://schemas.openxmlformats.org/officeDocument/2006/relationships/oleObject" Target="../embeddings/oleObject54.bin"/><Relationship Id="rId9" Type="http://schemas.openxmlformats.org/officeDocument/2006/relationships/image" Target="../media/image73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0.bin"/><Relationship Id="rId13" Type="http://schemas.openxmlformats.org/officeDocument/2006/relationships/oleObject" Target="../embeddings/oleObject62.bin"/><Relationship Id="rId18" Type="http://schemas.openxmlformats.org/officeDocument/2006/relationships/image" Target="../media/image81.wmf"/><Relationship Id="rId3" Type="http://schemas.openxmlformats.org/officeDocument/2006/relationships/image" Target="../media/image31.wmf"/><Relationship Id="rId21" Type="http://schemas.openxmlformats.org/officeDocument/2006/relationships/image" Target="../media/image13.png"/><Relationship Id="rId7" Type="http://schemas.openxmlformats.org/officeDocument/2006/relationships/image" Target="../media/image76.wmf"/><Relationship Id="rId12" Type="http://schemas.openxmlformats.org/officeDocument/2006/relationships/image" Target="../media/image58.png"/><Relationship Id="rId17" Type="http://schemas.openxmlformats.org/officeDocument/2006/relationships/oleObject" Target="../embeddings/oleObject64.bin"/><Relationship Id="rId2" Type="http://schemas.openxmlformats.org/officeDocument/2006/relationships/oleObject" Target="../embeddings/oleObject25.bin"/><Relationship Id="rId16" Type="http://schemas.openxmlformats.org/officeDocument/2006/relationships/image" Target="../media/image80.wmf"/><Relationship Id="rId20" Type="http://schemas.openxmlformats.org/officeDocument/2006/relationships/image" Target="../media/image82.w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9.bin"/><Relationship Id="rId11" Type="http://schemas.openxmlformats.org/officeDocument/2006/relationships/image" Target="../media/image78.wmf"/><Relationship Id="rId5" Type="http://schemas.openxmlformats.org/officeDocument/2006/relationships/image" Target="../media/image75.wmf"/><Relationship Id="rId15" Type="http://schemas.openxmlformats.org/officeDocument/2006/relationships/oleObject" Target="../embeddings/oleObject63.bin"/><Relationship Id="rId10" Type="http://schemas.openxmlformats.org/officeDocument/2006/relationships/oleObject" Target="../embeddings/oleObject61.bin"/><Relationship Id="rId19" Type="http://schemas.openxmlformats.org/officeDocument/2006/relationships/oleObject" Target="../embeddings/oleObject65.bin"/><Relationship Id="rId4" Type="http://schemas.openxmlformats.org/officeDocument/2006/relationships/oleObject" Target="../embeddings/oleObject58.bin"/><Relationship Id="rId9" Type="http://schemas.openxmlformats.org/officeDocument/2006/relationships/image" Target="../media/image77.wmf"/><Relationship Id="rId14" Type="http://schemas.openxmlformats.org/officeDocument/2006/relationships/image" Target="../media/image79.wmf"/><Relationship Id="rId22" Type="http://schemas.openxmlformats.org/officeDocument/2006/relationships/image" Target="../media/image14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9.bin"/><Relationship Id="rId13" Type="http://schemas.openxmlformats.org/officeDocument/2006/relationships/image" Target="../media/image87.wmf"/><Relationship Id="rId3" Type="http://schemas.openxmlformats.org/officeDocument/2006/relationships/image" Target="../media/image82.wmf"/><Relationship Id="rId7" Type="http://schemas.openxmlformats.org/officeDocument/2006/relationships/image" Target="../media/image84.wmf"/><Relationship Id="rId12" Type="http://schemas.openxmlformats.org/officeDocument/2006/relationships/oleObject" Target="../embeddings/oleObject71.bin"/><Relationship Id="rId2" Type="http://schemas.openxmlformats.org/officeDocument/2006/relationships/oleObject" Target="../embeddings/oleObject6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8.bin"/><Relationship Id="rId11" Type="http://schemas.openxmlformats.org/officeDocument/2006/relationships/image" Target="../media/image86.wmf"/><Relationship Id="rId5" Type="http://schemas.openxmlformats.org/officeDocument/2006/relationships/image" Target="../media/image83.wmf"/><Relationship Id="rId15" Type="http://schemas.openxmlformats.org/officeDocument/2006/relationships/image" Target="../media/image14.svg"/><Relationship Id="rId10" Type="http://schemas.openxmlformats.org/officeDocument/2006/relationships/oleObject" Target="../embeddings/oleObject70.bin"/><Relationship Id="rId4" Type="http://schemas.openxmlformats.org/officeDocument/2006/relationships/oleObject" Target="../embeddings/oleObject67.bin"/><Relationship Id="rId9" Type="http://schemas.openxmlformats.org/officeDocument/2006/relationships/image" Target="../media/image85.wmf"/><Relationship Id="rId1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wmf"/><Relationship Id="rId13" Type="http://schemas.openxmlformats.org/officeDocument/2006/relationships/oleObject" Target="../embeddings/oleObject75.bin"/><Relationship Id="rId18" Type="http://schemas.openxmlformats.org/officeDocument/2006/relationships/image" Target="../media/image22.svg"/><Relationship Id="rId3" Type="http://schemas.openxmlformats.org/officeDocument/2006/relationships/oleObject" Target="../embeddings/oleObject72.bin"/><Relationship Id="rId7" Type="http://schemas.openxmlformats.org/officeDocument/2006/relationships/oleObject" Target="../embeddings/oleObject29.bin"/><Relationship Id="rId12" Type="http://schemas.openxmlformats.org/officeDocument/2006/relationships/image" Target="../media/image90.wmf"/><Relationship Id="rId17" Type="http://schemas.openxmlformats.org/officeDocument/2006/relationships/image" Target="../media/image21.png"/><Relationship Id="rId2" Type="http://schemas.openxmlformats.org/officeDocument/2006/relationships/image" Target="../media/image43.png"/><Relationship Id="rId16" Type="http://schemas.openxmlformats.org/officeDocument/2006/relationships/image" Target="../media/image92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wmf"/><Relationship Id="rId11" Type="http://schemas.openxmlformats.org/officeDocument/2006/relationships/oleObject" Target="../embeddings/oleObject74.bin"/><Relationship Id="rId5" Type="http://schemas.openxmlformats.org/officeDocument/2006/relationships/oleObject" Target="../embeddings/oleObject26.bin"/><Relationship Id="rId15" Type="http://schemas.openxmlformats.org/officeDocument/2006/relationships/oleObject" Target="../embeddings/oleObject76.bin"/><Relationship Id="rId10" Type="http://schemas.openxmlformats.org/officeDocument/2006/relationships/image" Target="../media/image89.wmf"/><Relationship Id="rId4" Type="http://schemas.openxmlformats.org/officeDocument/2006/relationships/image" Target="../media/image88.wmf"/><Relationship Id="rId9" Type="http://schemas.openxmlformats.org/officeDocument/2006/relationships/oleObject" Target="../embeddings/oleObject73.bin"/><Relationship Id="rId14" Type="http://schemas.openxmlformats.org/officeDocument/2006/relationships/image" Target="../media/image91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image" Target="../media/image6.gif"/><Relationship Id="rId7" Type="http://schemas.openxmlformats.org/officeDocument/2006/relationships/image" Target="../media/image10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gif"/><Relationship Id="rId11" Type="http://schemas.openxmlformats.org/officeDocument/2006/relationships/image" Target="../media/image14.svg"/><Relationship Id="rId5" Type="http://schemas.openxmlformats.org/officeDocument/2006/relationships/image" Target="../media/image8.gif"/><Relationship Id="rId10" Type="http://schemas.openxmlformats.org/officeDocument/2006/relationships/image" Target="../media/image13.png"/><Relationship Id="rId4" Type="http://schemas.openxmlformats.org/officeDocument/2006/relationships/image" Target="../media/image7.gif"/><Relationship Id="rId9" Type="http://schemas.openxmlformats.org/officeDocument/2006/relationships/image" Target="../media/image12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1.png"/><Relationship Id="rId3" Type="http://schemas.openxmlformats.org/officeDocument/2006/relationships/image" Target="../media/image15.wmf"/><Relationship Id="rId7" Type="http://schemas.openxmlformats.org/officeDocument/2006/relationships/image" Target="../media/image17.wmf"/><Relationship Id="rId12" Type="http://schemas.openxmlformats.org/officeDocument/2006/relationships/image" Target="../media/image20.wmf"/><Relationship Id="rId2" Type="http://schemas.openxmlformats.org/officeDocument/2006/relationships/oleObject" Target="../embeddings/oleObject1.bin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oleObject" Target="../embeddings/oleObject5.bin"/><Relationship Id="rId5" Type="http://schemas.openxmlformats.org/officeDocument/2006/relationships/image" Target="../media/image16.wmf"/><Relationship Id="rId15" Type="http://schemas.openxmlformats.org/officeDocument/2006/relationships/image" Target="../media/image3.png"/><Relationship Id="rId10" Type="http://schemas.openxmlformats.org/officeDocument/2006/relationships/image" Target="../media/image19.wmf"/><Relationship Id="rId4" Type="http://schemas.openxmlformats.org/officeDocument/2006/relationships/oleObject" Target="../embeddings/oleObject2.bin"/><Relationship Id="rId9" Type="http://schemas.openxmlformats.org/officeDocument/2006/relationships/oleObject" Target="../embeddings/oleObject4.bin"/><Relationship Id="rId14" Type="http://schemas.openxmlformats.org/officeDocument/2006/relationships/image" Target="../media/image2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13" Type="http://schemas.openxmlformats.org/officeDocument/2006/relationships/image" Target="../media/image4.svg"/><Relationship Id="rId3" Type="http://schemas.openxmlformats.org/officeDocument/2006/relationships/image" Target="../media/image23.wmf"/><Relationship Id="rId7" Type="http://schemas.openxmlformats.org/officeDocument/2006/relationships/image" Target="../media/image25.wmf"/><Relationship Id="rId12" Type="http://schemas.openxmlformats.org/officeDocument/2006/relationships/image" Target="../media/image3.png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.bin"/><Relationship Id="rId11" Type="http://schemas.openxmlformats.org/officeDocument/2006/relationships/image" Target="../media/image27.wmf"/><Relationship Id="rId5" Type="http://schemas.openxmlformats.org/officeDocument/2006/relationships/image" Target="../media/image24.wmf"/><Relationship Id="rId10" Type="http://schemas.openxmlformats.org/officeDocument/2006/relationships/oleObject" Target="../embeddings/oleObject10.bin"/><Relationship Id="rId4" Type="http://schemas.openxmlformats.org/officeDocument/2006/relationships/oleObject" Target="../embeddings/oleObject7.bin"/><Relationship Id="rId9" Type="http://schemas.openxmlformats.org/officeDocument/2006/relationships/image" Target="../media/image26.wmf"/><Relationship Id="rId1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9.wmf"/><Relationship Id="rId7" Type="http://schemas.openxmlformats.org/officeDocument/2006/relationships/image" Target="../media/image30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24.wmf"/><Relationship Id="rId10" Type="http://schemas.openxmlformats.org/officeDocument/2006/relationships/image" Target="../media/image28.pn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2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wmf"/><Relationship Id="rId13" Type="http://schemas.openxmlformats.org/officeDocument/2006/relationships/image" Target="../media/image21.png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12" Type="http://schemas.openxmlformats.org/officeDocument/2006/relationships/image" Target="../media/image33.w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wmf"/><Relationship Id="rId11" Type="http://schemas.openxmlformats.org/officeDocument/2006/relationships/oleObject" Target="../embeddings/oleObject18.bin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29.wmf"/><Relationship Id="rId4" Type="http://schemas.openxmlformats.org/officeDocument/2006/relationships/image" Target="../media/image24.wmf"/><Relationship Id="rId9" Type="http://schemas.openxmlformats.org/officeDocument/2006/relationships/oleObject" Target="../embeddings/oleObject17.bin"/><Relationship Id="rId14" Type="http://schemas.openxmlformats.org/officeDocument/2006/relationships/image" Target="../media/image2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参考材料：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</a:t>
            </a: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态势感知导论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07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限制性三体问题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0C9EDEE-C428-CD5D-2D05-1EC178B15FB5}"/>
              </a:ext>
            </a:extLst>
          </p:cNvPr>
          <p:cNvSpPr/>
          <p:nvPr/>
        </p:nvSpPr>
        <p:spPr>
          <a:xfrm>
            <a:off x="3003414" y="4516087"/>
            <a:ext cx="5626779" cy="1953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天体力学基础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第 三 章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航天动力学引论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章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650274D-9BA1-B051-E073-2FA520F9F45B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 </a:t>
            </a:r>
            <a:r>
              <a:rPr lang="en-US" altLang="zh-CN" sz="2400" b="1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in </a:t>
            </a:r>
            <a:r>
              <a:rPr lang="en-US" altLang="zh-CN" sz="2400" b="1">
                <a:solidFill>
                  <a:schemeClr val="tx1"/>
                </a:solidFill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2024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77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Jacobi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 </a:t>
            </a:r>
            <a:r>
              <a:rPr lang="en-US" altLang="zh-CN" sz="28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2800" b="1" i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由运动方程得：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积分得：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唯一首次积分  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无法给出解，但存在特解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51242" y="4854388"/>
            <a:ext cx="24111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在惯性系下依然存在：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F5840451-F6AC-20DF-7CD3-49D241031E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1620589"/>
              </p:ext>
            </p:extLst>
          </p:nvPr>
        </p:nvGraphicFramePr>
        <p:xfrm>
          <a:off x="8451850" y="2065338"/>
          <a:ext cx="3546475" cy="65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883880" imgH="348120" progId="Equation.AxMath">
                  <p:embed/>
                </p:oleObj>
              </mc:Choice>
              <mc:Fallback>
                <p:oleObj name="AxMath" r:id="rId2" imgW="1883880" imgH="348120" progId="Equation.AxMath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9A701112-FE47-B9F2-ED53-6151B10D35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451850" y="2065338"/>
                        <a:ext cx="3546475" cy="655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5C1634B2-A6C5-61B3-2345-B5B15D921F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1280906"/>
              </p:ext>
            </p:extLst>
          </p:nvPr>
        </p:nvGraphicFramePr>
        <p:xfrm>
          <a:off x="1778189" y="2356549"/>
          <a:ext cx="4959350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478960" imgH="346680" progId="Equation.AxMath">
                  <p:embed/>
                </p:oleObj>
              </mc:Choice>
              <mc:Fallback>
                <p:oleObj name="AxMath" r:id="rId4" imgW="2478960" imgH="34668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770901A2-1C0F-8454-2FEE-999874DCE9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78189" y="2356549"/>
                        <a:ext cx="4959350" cy="69215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D036BA66-52B1-6F10-1248-AAC8927C06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205516"/>
              </p:ext>
            </p:extLst>
          </p:nvPr>
        </p:nvGraphicFramePr>
        <p:xfrm>
          <a:off x="1741932" y="3418161"/>
          <a:ext cx="4813300" cy="65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2557440" imgH="348120" progId="Equation.AxMath">
                  <p:embed/>
                </p:oleObj>
              </mc:Choice>
              <mc:Fallback>
                <p:oleObj name="AxMath" r:id="rId6" imgW="2557440" imgH="348120" progId="Equation.AxMath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9A701112-FE47-B9F2-ED53-6151B10D35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41932" y="3418161"/>
                        <a:ext cx="4813300" cy="655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9B646461-FA76-D743-5B7C-54956E7934F6}"/>
              </a:ext>
            </a:extLst>
          </p:cNvPr>
          <p:cNvSpPr/>
          <p:nvPr/>
        </p:nvSpPr>
        <p:spPr>
          <a:xfrm>
            <a:off x="1603296" y="4048944"/>
            <a:ext cx="790325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动能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169C832-A68A-6A26-1F16-FBBB66D329BF}"/>
              </a:ext>
            </a:extLst>
          </p:cNvPr>
          <p:cNvSpPr/>
          <p:nvPr/>
        </p:nvSpPr>
        <p:spPr>
          <a:xfrm>
            <a:off x="2463186" y="4048944"/>
            <a:ext cx="1589214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惯性离心势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BB1CC4-A256-2BCC-6C35-426B730E8560}"/>
              </a:ext>
            </a:extLst>
          </p:cNvPr>
          <p:cNvSpPr/>
          <p:nvPr/>
        </p:nvSpPr>
        <p:spPr>
          <a:xfrm>
            <a:off x="4237798" y="4048944"/>
            <a:ext cx="1317042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势能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4349AB9-2D17-2CF5-9C21-16E5778D7D25}"/>
              </a:ext>
            </a:extLst>
          </p:cNvPr>
          <p:cNvSpPr/>
          <p:nvPr/>
        </p:nvSpPr>
        <p:spPr>
          <a:xfrm>
            <a:off x="5738386" y="4044895"/>
            <a:ext cx="955482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总能量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B17FB473-F1B5-8D4A-30A3-3E9CDF3BAF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0521798"/>
              </p:ext>
            </p:extLst>
          </p:nvPr>
        </p:nvGraphicFramePr>
        <p:xfrm>
          <a:off x="3073939" y="4784824"/>
          <a:ext cx="4180367" cy="550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2647440" imgH="348120" progId="Equation.AxMath">
                  <p:embed/>
                </p:oleObj>
              </mc:Choice>
              <mc:Fallback>
                <p:oleObj name="AxMath" r:id="rId8" imgW="2647440" imgH="34812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D036BA66-52B1-6F10-1248-AAC8927C06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73939" y="4784824"/>
                        <a:ext cx="4180367" cy="550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01DA6D43-1E47-4243-1F55-82066A1DBB9E}"/>
              </a:ext>
            </a:extLst>
          </p:cNvPr>
          <p:cNvSpPr/>
          <p:nvPr/>
        </p:nvSpPr>
        <p:spPr>
          <a:xfrm>
            <a:off x="7161751" y="1484500"/>
            <a:ext cx="10466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不显含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endParaRPr lang="zh-CN" b="1" i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E23F050-C46C-2C90-85DC-04451936E6F2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8208447" y="1669166"/>
            <a:ext cx="486554" cy="0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12CAEDE9-4E18-6C86-2A43-9699E28B9C4F}"/>
              </a:ext>
            </a:extLst>
          </p:cNvPr>
          <p:cNvSpPr/>
          <p:nvPr/>
        </p:nvSpPr>
        <p:spPr>
          <a:xfrm>
            <a:off x="7437005" y="3844840"/>
            <a:ext cx="44806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长周期彗星判定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Tisserand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判据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9F3271D-50D2-A07A-8D1D-2CCD02A2759D}"/>
              </a:ext>
            </a:extLst>
          </p:cNvPr>
          <p:cNvSpPr/>
          <p:nvPr/>
        </p:nvSpPr>
        <p:spPr>
          <a:xfrm>
            <a:off x="7762158" y="4371528"/>
            <a:ext cx="16500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木星质量</a:t>
            </a:r>
            <a:endParaRPr 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9" name="对象 28">
            <a:extLst>
              <a:ext uri="{FF2B5EF4-FFF2-40B4-BE49-F238E27FC236}">
                <a16:creationId xmlns:a16="http://schemas.microsoft.com/office/drawing/2014/main" id="{D0BD9C19-C20F-879B-2802-0FDC09EE19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1362447"/>
              </p:ext>
            </p:extLst>
          </p:nvPr>
        </p:nvGraphicFramePr>
        <p:xfrm>
          <a:off x="9213425" y="4387754"/>
          <a:ext cx="16319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816120" imgH="189000" progId="Equation.AxMath">
                  <p:embed/>
                </p:oleObj>
              </mc:Choice>
              <mc:Fallback>
                <p:oleObj name="AxMath" r:id="rId10" imgW="816120" imgH="18900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4468C760-5618-C625-96D9-EF927D334E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213425" y="4387754"/>
                        <a:ext cx="16319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0031BFD5-BD7E-04C3-DAB7-DD0B19911B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5285481"/>
              </p:ext>
            </p:extLst>
          </p:nvPr>
        </p:nvGraphicFramePr>
        <p:xfrm>
          <a:off x="8258145" y="5273908"/>
          <a:ext cx="3324225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661760" imgH="346680" progId="Equation.AxMath">
                  <p:embed/>
                </p:oleObj>
              </mc:Choice>
              <mc:Fallback>
                <p:oleObj name="AxMath" r:id="rId12" imgW="1661760" imgH="34668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2B14CF1-7C8A-3D4D-BC05-F6B11D9993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258145" y="5273908"/>
                        <a:ext cx="3324225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矩形 30">
            <a:extLst>
              <a:ext uri="{FF2B5EF4-FFF2-40B4-BE49-F238E27FC236}">
                <a16:creationId xmlns:a16="http://schemas.microsoft.com/office/drawing/2014/main" id="{93CC0E2D-3E24-733D-92F0-79F9CC57BE5B}"/>
              </a:ext>
            </a:extLst>
          </p:cNvPr>
          <p:cNvSpPr/>
          <p:nvPr/>
        </p:nvSpPr>
        <p:spPr>
          <a:xfrm>
            <a:off x="7685099" y="4854388"/>
            <a:ext cx="41461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基于彗星轨道根数的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Jacobi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积分</a:t>
            </a:r>
            <a:endParaRPr 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B3D5697-B04D-9203-6A7F-CD3E0B92006C}"/>
              </a:ext>
            </a:extLst>
          </p:cNvPr>
          <p:cNvSpPr/>
          <p:nvPr/>
        </p:nvSpPr>
        <p:spPr>
          <a:xfrm>
            <a:off x="7638944" y="3733800"/>
            <a:ext cx="4041881" cy="2232258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3" name="对象 32">
            <a:extLst>
              <a:ext uri="{FF2B5EF4-FFF2-40B4-BE49-F238E27FC236}">
                <a16:creationId xmlns:a16="http://schemas.microsoft.com/office/drawing/2014/main" id="{1DBE9EC7-F523-6D39-FC0C-C641CD939E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0920426"/>
              </p:ext>
            </p:extLst>
          </p:nvPr>
        </p:nvGraphicFramePr>
        <p:xfrm>
          <a:off x="9013825" y="1127125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1333800" imgH="564840" progId="Equation.AxMath">
                  <p:embed/>
                </p:oleObj>
              </mc:Choice>
              <mc:Fallback>
                <p:oleObj name="AxMath" r:id="rId14" imgW="1333800" imgH="5648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858E989C-D35D-7EF2-9345-B555809D1F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013825" y="1127125"/>
                        <a:ext cx="2667000" cy="113030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AAC30273-B5EC-4E50-CA0F-E16E5E56E4F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469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10" grpId="0" animBg="1"/>
      <p:bldP spid="11" grpId="0" animBg="1"/>
      <p:bldP spid="12" grpId="0" animBg="1"/>
      <p:bldP spid="27" grpId="0"/>
      <p:bldP spid="28" grpId="0"/>
      <p:bldP spid="31" grpId="0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953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平动点 </a:t>
            </a:r>
            <a:r>
              <a:rPr lang="en-US" altLang="zh-CN" sz="28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Libration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points /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平衡点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Equilibrium points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858E989C-D35D-7EF2-9345-B555809D1F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142817"/>
              </p:ext>
            </p:extLst>
          </p:nvPr>
        </p:nvGraphicFramePr>
        <p:xfrm>
          <a:off x="9013405" y="112654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333800" imgH="564840" progId="Equation.AxMath">
                  <p:embed/>
                </p:oleObj>
              </mc:Choice>
              <mc:Fallback>
                <p:oleObj name="AxMath" r:id="rId2" imgW="1333800" imgH="5648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770901A2-1C0F-8454-2FEE-999874DCE9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13405" y="112654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EC2AF0DD-46C3-D3F5-48D5-5CA2E0D591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567810"/>
              </p:ext>
            </p:extLst>
          </p:nvPr>
        </p:nvGraphicFramePr>
        <p:xfrm>
          <a:off x="2223453" y="1937173"/>
          <a:ext cx="36576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828080" imgH="196560" progId="Equation.AxMath">
                  <p:embed/>
                </p:oleObj>
              </mc:Choice>
              <mc:Fallback>
                <p:oleObj name="AxMath" r:id="rId4" imgW="1828080" imgH="196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3453" y="1937173"/>
                        <a:ext cx="36576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6CD2945C-70B9-3593-3CD0-26BA528ABE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6472587"/>
              </p:ext>
            </p:extLst>
          </p:nvPr>
        </p:nvGraphicFramePr>
        <p:xfrm>
          <a:off x="1900555" y="2896472"/>
          <a:ext cx="5438775" cy="198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2890440" imgH="1053360" progId="Equation.AxMath">
                  <p:embed/>
                </p:oleObj>
              </mc:Choice>
              <mc:Fallback>
                <p:oleObj name="AxMath" r:id="rId6" imgW="2890440" imgH="10533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958180-C7BF-17EE-10B6-83A058A1BE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00555" y="2896472"/>
                        <a:ext cx="5438775" cy="1989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C8B06ED8-664B-029C-7A38-AB02959F18EA}"/>
              </a:ext>
            </a:extLst>
          </p:cNvPr>
          <p:cNvSpPr/>
          <p:nvPr/>
        </p:nvSpPr>
        <p:spPr>
          <a:xfrm>
            <a:off x="7719948" y="3523112"/>
            <a:ext cx="3960457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注意书上两个大天体位置左右相反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公式中的坐标（符号）有区别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箭头: 下 9">
            <a:extLst>
              <a:ext uri="{FF2B5EF4-FFF2-40B4-BE49-F238E27FC236}">
                <a16:creationId xmlns:a16="http://schemas.microsoft.com/office/drawing/2014/main" id="{18BFB7C0-7D2B-D38A-4EBA-90B0338B3D71}"/>
              </a:ext>
            </a:extLst>
          </p:cNvPr>
          <p:cNvSpPr/>
          <p:nvPr/>
        </p:nvSpPr>
        <p:spPr>
          <a:xfrm rot="16200000">
            <a:off x="862923" y="3484796"/>
            <a:ext cx="831651" cy="73364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6AE04808-94A5-E946-711C-E14904D1B3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3057692"/>
              </p:ext>
            </p:extLst>
          </p:nvPr>
        </p:nvGraphicFramePr>
        <p:xfrm>
          <a:off x="8451724" y="2064811"/>
          <a:ext cx="3546620" cy="65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883880" imgH="348120" progId="Equation.AxMath">
                  <p:embed/>
                </p:oleObj>
              </mc:Choice>
              <mc:Fallback>
                <p:oleObj name="AxMath" r:id="rId8" imgW="1883880" imgH="34812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F5840451-F6AC-20DF-7CD3-49D241031E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51724" y="2064811"/>
                        <a:ext cx="3546620" cy="65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E48A1AB-543F-5972-A8C0-7546D9009CF4}"/>
              </a:ext>
            </a:extLst>
          </p:cNvPr>
          <p:cNvSpPr/>
          <p:nvPr/>
        </p:nvSpPr>
        <p:spPr>
          <a:xfrm>
            <a:off x="3040380" y="4198620"/>
            <a:ext cx="2438400" cy="651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83861261-2AB8-6CB4-53CE-2BF036178A1C}"/>
              </a:ext>
            </a:extLst>
          </p:cNvPr>
          <p:cNvSpPr/>
          <p:nvPr/>
        </p:nvSpPr>
        <p:spPr>
          <a:xfrm>
            <a:off x="3871727" y="4926673"/>
            <a:ext cx="490723" cy="6286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06B0A2DC-C7AE-3FA6-D724-35B5A32835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242202"/>
              </p:ext>
            </p:extLst>
          </p:nvPr>
        </p:nvGraphicFramePr>
        <p:xfrm>
          <a:off x="3871727" y="5616574"/>
          <a:ext cx="6286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313560" imgH="189000" progId="Equation.AxMath">
                  <p:embed/>
                </p:oleObj>
              </mc:Choice>
              <mc:Fallback>
                <p:oleObj name="AxMath" r:id="rId10" imgW="313560" imgH="189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871727" y="5616574"/>
                        <a:ext cx="6286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181E7B5F-7BD9-F694-890A-F201BF9A59A3}"/>
              </a:ext>
            </a:extLst>
          </p:cNvPr>
          <p:cNvSpPr/>
          <p:nvPr/>
        </p:nvSpPr>
        <p:spPr>
          <a:xfrm>
            <a:off x="3040380" y="3523112"/>
            <a:ext cx="2644140" cy="651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C2700DB-1F84-1296-A563-3E345ACB105C}"/>
              </a:ext>
            </a:extLst>
          </p:cNvPr>
          <p:cNvSpPr/>
          <p:nvPr/>
        </p:nvSpPr>
        <p:spPr>
          <a:xfrm>
            <a:off x="3178783" y="5994399"/>
            <a:ext cx="21403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必然在 </a:t>
            </a:r>
            <a:r>
              <a:rPr lang="en-US" altLang="zh-CN" b="1" i="1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xy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平面</a:t>
            </a:r>
            <a:endParaRPr 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箭头: 下 16">
            <a:extLst>
              <a:ext uri="{FF2B5EF4-FFF2-40B4-BE49-F238E27FC236}">
                <a16:creationId xmlns:a16="http://schemas.microsoft.com/office/drawing/2014/main" id="{EDEC3239-09EE-4D61-509E-2A7511B744DF}"/>
              </a:ext>
            </a:extLst>
          </p:cNvPr>
          <p:cNvSpPr/>
          <p:nvPr/>
        </p:nvSpPr>
        <p:spPr>
          <a:xfrm rot="18463079">
            <a:off x="5974403" y="4037366"/>
            <a:ext cx="490723" cy="6286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DF50BB43-C865-D092-0D92-F7AE91E519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1576597"/>
              </p:ext>
            </p:extLst>
          </p:nvPr>
        </p:nvGraphicFramePr>
        <p:xfrm>
          <a:off x="6148323" y="4715543"/>
          <a:ext cx="3143250" cy="658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669680" imgH="349920" progId="Equation.AxMath">
                  <p:embed/>
                </p:oleObj>
              </mc:Choice>
              <mc:Fallback>
                <p:oleObj name="AxMath" r:id="rId12" imgW="1669680" imgH="34992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CD2945C-70B9-3593-3CD0-26BA528AB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48323" y="4715543"/>
                        <a:ext cx="3143250" cy="658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CA151EDB-E788-A920-4055-5EA3F921C71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43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2" grpId="0" animBg="1"/>
      <p:bldP spid="13" grpId="0" animBg="1"/>
      <p:bldP spid="15" grpId="0" animBg="1"/>
      <p:bldP spid="16" grpId="0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图片包含 灯光, 交通, 黑暗, 笔记本&#10;&#10;描述已自动生成">
            <a:extLst>
              <a:ext uri="{FF2B5EF4-FFF2-40B4-BE49-F238E27FC236}">
                <a16:creationId xmlns:a16="http://schemas.microsoft.com/office/drawing/2014/main" id="{40BE7B5A-6ADB-B0E7-FE7D-7BAAFF7C8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77" y="2943447"/>
            <a:ext cx="6047244" cy="36819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648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Lagrange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平动点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若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若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BA83F36-EE36-910E-21FF-A6B7A5CF40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762683"/>
              </p:ext>
            </p:extLst>
          </p:nvPr>
        </p:nvGraphicFramePr>
        <p:xfrm>
          <a:off x="1731880" y="1846918"/>
          <a:ext cx="598487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316800" imgH="189000" progId="Equation.AxMath">
                  <p:embed/>
                </p:oleObj>
              </mc:Choice>
              <mc:Fallback>
                <p:oleObj name="AxMath" r:id="rId3" imgW="316800" imgH="18900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DF50BB43-C865-D092-0D92-F7AE91E519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31880" y="1846918"/>
                        <a:ext cx="598487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92EAED0-9017-022E-4FD2-1E9A9D977A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564005"/>
              </p:ext>
            </p:extLst>
          </p:nvPr>
        </p:nvGraphicFramePr>
        <p:xfrm>
          <a:off x="1731963" y="4784725"/>
          <a:ext cx="2130425" cy="658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31480" imgH="349920" progId="Equation.AxMath">
                  <p:embed/>
                </p:oleObj>
              </mc:Choice>
              <mc:Fallback>
                <p:oleObj name="AxMath" r:id="rId5" imgW="1131480" imgH="34992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9BA83F36-EE36-910E-21FF-A6B7A5CF40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31963" y="4784725"/>
                        <a:ext cx="2130425" cy="658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19AC9AE2-25CE-0C97-935C-ED5FD61917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8274797"/>
              </p:ext>
            </p:extLst>
          </p:nvPr>
        </p:nvGraphicFramePr>
        <p:xfrm>
          <a:off x="1904636" y="2299018"/>
          <a:ext cx="6478587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3441960" imgH="354240" progId="Equation.AxMath">
                  <p:embed/>
                </p:oleObj>
              </mc:Choice>
              <mc:Fallback>
                <p:oleObj name="AxMath" r:id="rId7" imgW="3441960" imgH="3542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CD2945C-70B9-3593-3CD0-26BA528AB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04636" y="2299018"/>
                        <a:ext cx="6478587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69DEC806-B4EA-87B6-BA27-54BE4EE12E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2810323"/>
              </p:ext>
            </p:extLst>
          </p:nvPr>
        </p:nvGraphicFramePr>
        <p:xfrm>
          <a:off x="1927225" y="3157538"/>
          <a:ext cx="1809750" cy="1044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960840" imgH="554760" progId="Equation.AxMath">
                  <p:embed/>
                </p:oleObj>
              </mc:Choice>
              <mc:Fallback>
                <p:oleObj name="AxMath" r:id="rId9" imgW="960840" imgH="55476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19AC9AE2-25CE-0C97-935C-ED5FD61917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27225" y="3157538"/>
                        <a:ext cx="1809750" cy="1044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0D04FB42-F312-9C35-4861-93499CF0B1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96198"/>
              </p:ext>
            </p:extLst>
          </p:nvPr>
        </p:nvGraphicFramePr>
        <p:xfrm>
          <a:off x="3993540" y="3062268"/>
          <a:ext cx="3127190" cy="131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2473560" imgH="1038240" progId="Equation.AxMath">
                  <p:embed/>
                </p:oleObj>
              </mc:Choice>
              <mc:Fallback>
                <p:oleObj name="AxMath" r:id="rId11" imgW="2473560" imgH="1038240" progId="Equation.AxMath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69DEC806-B4EA-87B6-BA27-54BE4EE12E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993540" y="3062268"/>
                        <a:ext cx="3127190" cy="131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箭头: 下 15">
            <a:extLst>
              <a:ext uri="{FF2B5EF4-FFF2-40B4-BE49-F238E27FC236}">
                <a16:creationId xmlns:a16="http://schemas.microsoft.com/office/drawing/2014/main" id="{434C5732-1764-26DA-3080-98E458E45BA4}"/>
              </a:ext>
            </a:extLst>
          </p:cNvPr>
          <p:cNvSpPr/>
          <p:nvPr/>
        </p:nvSpPr>
        <p:spPr>
          <a:xfrm rot="16200000">
            <a:off x="1104416" y="2360073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箭头: 下 16">
            <a:extLst>
              <a:ext uri="{FF2B5EF4-FFF2-40B4-BE49-F238E27FC236}">
                <a16:creationId xmlns:a16="http://schemas.microsoft.com/office/drawing/2014/main" id="{B1EB4395-F6D1-20F3-04D6-5BDEAF0B37F6}"/>
              </a:ext>
            </a:extLst>
          </p:cNvPr>
          <p:cNvSpPr/>
          <p:nvPr/>
        </p:nvSpPr>
        <p:spPr>
          <a:xfrm rot="16200000">
            <a:off x="1074245" y="3390338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箭头: 下 17">
            <a:extLst>
              <a:ext uri="{FF2B5EF4-FFF2-40B4-BE49-F238E27FC236}">
                <a16:creationId xmlns:a16="http://schemas.microsoft.com/office/drawing/2014/main" id="{6E678BD6-DBF9-AF1F-3795-D202C376E34E}"/>
              </a:ext>
            </a:extLst>
          </p:cNvPr>
          <p:cNvSpPr/>
          <p:nvPr/>
        </p:nvSpPr>
        <p:spPr>
          <a:xfrm rot="16200000">
            <a:off x="1104416" y="5511398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84775527-6811-0585-FB4E-933D70C3DE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671490"/>
              </p:ext>
            </p:extLst>
          </p:nvPr>
        </p:nvGraphicFramePr>
        <p:xfrm>
          <a:off x="2061358" y="5630134"/>
          <a:ext cx="1103313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585000" imgH="190800" progId="Equation.AxMath">
                  <p:embed/>
                </p:oleObj>
              </mc:Choice>
              <mc:Fallback>
                <p:oleObj name="AxMath" r:id="rId13" imgW="585000" imgH="19080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592EAED0-9017-022E-4FD2-1E9A9D977A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61358" y="5630134"/>
                        <a:ext cx="1103313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矩形 19">
            <a:extLst>
              <a:ext uri="{FF2B5EF4-FFF2-40B4-BE49-F238E27FC236}">
                <a16:creationId xmlns:a16="http://schemas.microsoft.com/office/drawing/2014/main" id="{848B3632-1C99-BCDF-8CAB-FEAFAE195CBE}"/>
              </a:ext>
            </a:extLst>
          </p:cNvPr>
          <p:cNvSpPr/>
          <p:nvPr/>
        </p:nvSpPr>
        <p:spPr>
          <a:xfrm>
            <a:off x="1518897" y="4261622"/>
            <a:ext cx="25298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共线平动点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BD18D7D-71F4-471E-95F2-3EAC52AF520F}"/>
              </a:ext>
            </a:extLst>
          </p:cNvPr>
          <p:cNvSpPr/>
          <p:nvPr/>
        </p:nvSpPr>
        <p:spPr>
          <a:xfrm>
            <a:off x="1372284" y="6137420"/>
            <a:ext cx="25298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三角平动点</a:t>
            </a:r>
          </a:p>
        </p:txBody>
      </p:sp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A7A73589-C699-3A62-3067-2B7867F1A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5546700"/>
              </p:ext>
            </p:extLst>
          </p:nvPr>
        </p:nvGraphicFramePr>
        <p:xfrm>
          <a:off x="10821960" y="3328827"/>
          <a:ext cx="86995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461880" imgH="189000" progId="Equation.AxMath">
                  <p:embed/>
                </p:oleObj>
              </mc:Choice>
              <mc:Fallback>
                <p:oleObj name="AxMath" r:id="rId15" imgW="461880" imgH="18900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19AC9AE2-25CE-0C97-935C-ED5FD61917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821960" y="3328827"/>
                        <a:ext cx="86995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5" name="组合 44">
            <a:extLst>
              <a:ext uri="{FF2B5EF4-FFF2-40B4-BE49-F238E27FC236}">
                <a16:creationId xmlns:a16="http://schemas.microsoft.com/office/drawing/2014/main" id="{A5BAE119-EDA5-7EEC-920B-1CF46E8438E9}"/>
              </a:ext>
            </a:extLst>
          </p:cNvPr>
          <p:cNvGrpSpPr/>
          <p:nvPr/>
        </p:nvGrpSpPr>
        <p:grpSpPr>
          <a:xfrm>
            <a:off x="5148091" y="5400080"/>
            <a:ext cx="2130425" cy="1001994"/>
            <a:chOff x="4534086" y="5443257"/>
            <a:chExt cx="2130425" cy="1001994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35AC802D-E33D-F448-D73E-4CF8E8242AA7}"/>
                </a:ext>
              </a:extLst>
            </p:cNvPr>
            <p:cNvSpPr txBox="1"/>
            <p:nvPr/>
          </p:nvSpPr>
          <p:spPr>
            <a:xfrm>
              <a:off x="4598088" y="5472112"/>
              <a:ext cx="188583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当               ？</a:t>
              </a:r>
              <a:endPara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F25B3C58-68EB-F65B-072C-274C45C71492}"/>
                </a:ext>
              </a:extLst>
            </p:cNvPr>
            <p:cNvSpPr/>
            <p:nvPr/>
          </p:nvSpPr>
          <p:spPr>
            <a:xfrm>
              <a:off x="4534086" y="5443257"/>
              <a:ext cx="2130425" cy="1001994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1C0FE80-158A-01EC-4ED0-CB46831B288E}"/>
                </a:ext>
              </a:extLst>
            </p:cNvPr>
            <p:cNvSpPr txBox="1"/>
            <p:nvPr/>
          </p:nvSpPr>
          <p:spPr>
            <a:xfrm>
              <a:off x="4588126" y="5983582"/>
              <a:ext cx="174466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当            ？</a:t>
              </a:r>
              <a:endPara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42" name="对象 41">
              <a:extLst>
                <a:ext uri="{FF2B5EF4-FFF2-40B4-BE49-F238E27FC236}">
                  <a16:creationId xmlns:a16="http://schemas.microsoft.com/office/drawing/2014/main" id="{DEC7A777-6280-6D03-0969-F9C91DD33E0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61296724"/>
                </p:ext>
              </p:extLst>
            </p:nvPr>
          </p:nvGraphicFramePr>
          <p:xfrm>
            <a:off x="5301792" y="5525908"/>
            <a:ext cx="869950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17" imgW="461880" imgH="189000" progId="Equation.AxMath">
                    <p:embed/>
                  </p:oleObj>
                </mc:Choice>
                <mc:Fallback>
                  <p:oleObj name="AxMath" r:id="rId17" imgW="461880" imgH="189000" progId="Equation.AxMath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A7A73589-C699-3A62-3067-2B7867F1A0B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5301792" y="5525908"/>
                          <a:ext cx="869950" cy="35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" name="对象 43">
              <a:extLst>
                <a:ext uri="{FF2B5EF4-FFF2-40B4-BE49-F238E27FC236}">
                  <a16:creationId xmlns:a16="http://schemas.microsoft.com/office/drawing/2014/main" id="{EBD63755-71A7-9AE6-E849-E251E46457D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06209885"/>
                </p:ext>
              </p:extLst>
            </p:nvPr>
          </p:nvGraphicFramePr>
          <p:xfrm>
            <a:off x="5301896" y="6028092"/>
            <a:ext cx="619125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19" imgW="327960" imgH="189000" progId="Equation.AxMath">
                    <p:embed/>
                  </p:oleObj>
                </mc:Choice>
                <mc:Fallback>
                  <p:oleObj name="AxMath" r:id="rId19" imgW="327960" imgH="189000" progId="Equation.AxMath">
                    <p:embed/>
                    <p:pic>
                      <p:nvPicPr>
                        <p:cNvPr id="42" name="对象 41">
                          <a:extLst>
                            <a:ext uri="{FF2B5EF4-FFF2-40B4-BE49-F238E27FC236}">
                              <a16:creationId xmlns:a16="http://schemas.microsoft.com/office/drawing/2014/main" id="{DEC7A777-6280-6D03-0969-F9C91DD33E0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5301896" y="6028092"/>
                          <a:ext cx="619125" cy="35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4FDF08A3-2A17-8442-7262-BD178F50520A}"/>
              </a:ext>
            </a:extLst>
          </p:cNvPr>
          <p:cNvSpPr txBox="1"/>
          <p:nvPr/>
        </p:nvSpPr>
        <p:spPr>
          <a:xfrm>
            <a:off x="8611226" y="1805102"/>
            <a:ext cx="311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b="1" i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在前，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在后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74F33A5E-B145-3C94-1758-CC94C6EC5BBA}"/>
              </a:ext>
            </a:extLst>
          </p:cNvPr>
          <p:cNvSpPr txBox="1"/>
          <p:nvPr/>
        </p:nvSpPr>
        <p:spPr>
          <a:xfrm>
            <a:off x="8611226" y="1164195"/>
            <a:ext cx="3416278" cy="654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距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m2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约           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（相近但不相同）</a:t>
            </a:r>
          </a:p>
        </p:txBody>
      </p:sp>
      <p:graphicFrame>
        <p:nvGraphicFramePr>
          <p:cNvPr id="50" name="对象 49">
            <a:extLst>
              <a:ext uri="{FF2B5EF4-FFF2-40B4-BE49-F238E27FC236}">
                <a16:creationId xmlns:a16="http://schemas.microsoft.com/office/drawing/2014/main" id="{F018D931-1FD8-E6FA-D8CF-7D7177E6F3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991666"/>
              </p:ext>
            </p:extLst>
          </p:nvPr>
        </p:nvGraphicFramePr>
        <p:xfrm>
          <a:off x="10431155" y="1094965"/>
          <a:ext cx="610505" cy="56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1" imgW="383400" imgH="354240" progId="Equation.AxMath">
                  <p:embed/>
                </p:oleObj>
              </mc:Choice>
              <mc:Fallback>
                <p:oleObj name="AxMath" r:id="rId21" imgW="383400" imgH="354240" progId="Equation.AxMath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0E8ABC7D-78C2-B57F-2C6A-E14BC72486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0431155" y="1094965"/>
                        <a:ext cx="610505" cy="56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78159918-310B-71F5-4CB1-CCAF80A9D47E}"/>
              </a:ext>
            </a:extLst>
          </p:cNvPr>
          <p:cNvSpPr/>
          <p:nvPr/>
        </p:nvSpPr>
        <p:spPr>
          <a:xfrm>
            <a:off x="8508775" y="996134"/>
            <a:ext cx="3518729" cy="187170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39B0C9EA-1C42-7DA1-A05A-4464B94064DC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-18415" y="710454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0655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Lagrange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平动点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42AA3A1E-F99B-C814-C718-FA9DF86976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031913"/>
              </p:ext>
            </p:extLst>
          </p:nvPr>
        </p:nvGraphicFramePr>
        <p:xfrm>
          <a:off x="1186608" y="2669918"/>
          <a:ext cx="6197600" cy="65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3292200" imgH="348120" progId="Equation.AxMath">
                  <p:embed/>
                </p:oleObj>
              </mc:Choice>
              <mc:Fallback>
                <p:oleObj name="AxMath" r:id="rId2" imgW="3292200" imgH="34812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D036BA66-52B1-6F10-1248-AAC8927C06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6608" y="2669918"/>
                        <a:ext cx="6197600" cy="655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C735E235-1FEC-E2A5-D935-428DDFAFA2FD}"/>
              </a:ext>
            </a:extLst>
          </p:cNvPr>
          <p:cNvSpPr/>
          <p:nvPr/>
        </p:nvSpPr>
        <p:spPr>
          <a:xfrm>
            <a:off x="861866" y="1986806"/>
            <a:ext cx="4094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个平动点坐标代入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Jacobi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积分</a:t>
            </a:r>
          </a:p>
        </p:txBody>
      </p:sp>
      <p:pic>
        <p:nvPicPr>
          <p:cNvPr id="7" name="图片 6" descr="图片包含 灯光, 交通, 黑暗, 笔记本&#10;&#10;描述已自动生成">
            <a:extLst>
              <a:ext uri="{FF2B5EF4-FFF2-40B4-BE49-F238E27FC236}">
                <a16:creationId xmlns:a16="http://schemas.microsoft.com/office/drawing/2014/main" id="{5EB20BE0-10F4-8738-1212-05668E2BD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777" y="2943447"/>
            <a:ext cx="6047244" cy="3681991"/>
          </a:xfrm>
          <a:prstGeom prst="rect">
            <a:avLst/>
          </a:prstGeom>
        </p:spPr>
      </p:pic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3EF1F85C-9A0F-3C66-DA19-D12B353910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0277764"/>
              </p:ext>
            </p:extLst>
          </p:nvPr>
        </p:nvGraphicFramePr>
        <p:xfrm>
          <a:off x="851301" y="5360330"/>
          <a:ext cx="652303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4101120" imgH="369360" progId="Equation.AxMath">
                  <p:embed/>
                </p:oleObj>
              </mc:Choice>
              <mc:Fallback>
                <p:oleObj name="AxMath" r:id="rId5" imgW="4101120" imgH="3693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42AA3A1E-F99B-C814-C718-FA9DF86976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1301" y="5360330"/>
                        <a:ext cx="6523038" cy="592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A36213C0-B0C8-D55F-AE66-509FEB1025D4}"/>
              </a:ext>
            </a:extLst>
          </p:cNvPr>
          <p:cNvSpPr/>
          <p:nvPr/>
        </p:nvSpPr>
        <p:spPr>
          <a:xfrm>
            <a:off x="5701231" y="1916357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增加了个常数项</a:t>
            </a:r>
            <a:endParaRPr 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688C2B4-7775-03AA-AAFE-BF8A1D722CE1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642840" y="2285689"/>
            <a:ext cx="0" cy="452792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077243DB-7C16-6AA8-FC0E-9103949AEF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410501"/>
              </p:ext>
            </p:extLst>
          </p:nvPr>
        </p:nvGraphicFramePr>
        <p:xfrm>
          <a:off x="2425213" y="3750813"/>
          <a:ext cx="3895920" cy="380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947960" imgH="190440" progId="Equation.AxMath">
                  <p:embed/>
                </p:oleObj>
              </mc:Choice>
              <mc:Fallback>
                <p:oleObj name="AxMath" r:id="rId7" imgW="1947960" imgH="1904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3EF1F85C-9A0F-3C66-DA19-D12B353910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25213" y="3750813"/>
                        <a:ext cx="3895920" cy="3808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673C6A5E-9D1D-0E05-C084-6D2EF045526C}"/>
              </a:ext>
            </a:extLst>
          </p:cNvPr>
          <p:cNvSpPr txBox="1"/>
          <p:nvPr/>
        </p:nvSpPr>
        <p:spPr>
          <a:xfrm>
            <a:off x="8611226" y="2189613"/>
            <a:ext cx="3454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按能量大小排序 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（有的地方按</a:t>
            </a:r>
            <a:r>
              <a:rPr lang="en-US" altLang="zh-CN" sz="1400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en-US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坐标）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FB5D9A4-2EEE-921C-4DA4-02D5D7B94B2E}"/>
              </a:ext>
            </a:extLst>
          </p:cNvPr>
          <p:cNvSpPr txBox="1"/>
          <p:nvPr/>
        </p:nvSpPr>
        <p:spPr>
          <a:xfrm>
            <a:off x="8611226" y="1805102"/>
            <a:ext cx="311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在前，</a:t>
            </a: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在后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395C6C6-0EB1-6AF5-D402-F3AC98B67945}"/>
              </a:ext>
            </a:extLst>
          </p:cNvPr>
          <p:cNvSpPr txBox="1"/>
          <p:nvPr/>
        </p:nvSpPr>
        <p:spPr>
          <a:xfrm>
            <a:off x="8611226" y="1164195"/>
            <a:ext cx="3416278" cy="654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距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m2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约           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（相近但不相同）</a:t>
            </a:r>
          </a:p>
        </p:txBody>
      </p:sp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0E8ABC7D-78C2-B57F-2C6A-E14BC72486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6475158"/>
              </p:ext>
            </p:extLst>
          </p:nvPr>
        </p:nvGraphicFramePr>
        <p:xfrm>
          <a:off x="10431155" y="1094965"/>
          <a:ext cx="610505" cy="56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383400" imgH="354240" progId="Equation.AxMath">
                  <p:embed/>
                </p:oleObj>
              </mc:Choice>
              <mc:Fallback>
                <p:oleObj name="AxMath" r:id="rId9" imgW="383400" imgH="35424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CD3D9326-3386-5242-0B27-990CEC6153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431155" y="1094965"/>
                        <a:ext cx="610505" cy="56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A744EC4F-231B-EA9F-74A8-5DC6414F2C19}"/>
              </a:ext>
            </a:extLst>
          </p:cNvPr>
          <p:cNvSpPr/>
          <p:nvPr/>
        </p:nvSpPr>
        <p:spPr>
          <a:xfrm>
            <a:off x="8508775" y="996134"/>
            <a:ext cx="3518729" cy="187170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箭头: 下 22">
            <a:extLst>
              <a:ext uri="{FF2B5EF4-FFF2-40B4-BE49-F238E27FC236}">
                <a16:creationId xmlns:a16="http://schemas.microsoft.com/office/drawing/2014/main" id="{D0D538BD-09CD-D153-F9DE-DFFD0C9312A3}"/>
              </a:ext>
            </a:extLst>
          </p:cNvPr>
          <p:cNvSpPr/>
          <p:nvPr/>
        </p:nvSpPr>
        <p:spPr>
          <a:xfrm rot="16200000">
            <a:off x="1504397" y="3656643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74087F6B-BFD4-57CF-895B-8881D643157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401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65DC3E1E-E992-FE34-5E9B-7530E7188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77" y="816891"/>
            <a:ext cx="6052885" cy="573952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288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Hill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曲面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/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零速度面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Jacobi 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积分中速度为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的曲面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曲面法线方向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当                               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奇点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无法确定法线方向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lvl="2">
              <a:lnSpc>
                <a:spcPct val="150000"/>
              </a:lnSpc>
            </a:pP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     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 Lagrange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平动点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2000" b="1" i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 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在运动中不变（能量守恒）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零速度面为势能最大值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运动允许区</a:t>
            </a:r>
            <a:endParaRPr lang="en-US" alt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021A74D5-C256-CCDB-FD5D-F3796BD169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5971628"/>
              </p:ext>
            </p:extLst>
          </p:nvPr>
        </p:nvGraphicFramePr>
        <p:xfrm>
          <a:off x="1838325" y="2284413"/>
          <a:ext cx="3681413" cy="652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956240" imgH="346680" progId="Equation.AxMath">
                  <p:embed/>
                </p:oleObj>
              </mc:Choice>
              <mc:Fallback>
                <p:oleObj name="AxMath" r:id="rId3" imgW="1956240" imgH="34668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42AA3A1E-F99B-C814-C718-FA9DF86976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8325" y="2284413"/>
                        <a:ext cx="3681413" cy="652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E4FC9B31-A953-DBF7-5D2E-8160B6C3A1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1622791"/>
              </p:ext>
            </p:extLst>
          </p:nvPr>
        </p:nvGraphicFramePr>
        <p:xfrm>
          <a:off x="3191269" y="3455182"/>
          <a:ext cx="1160412" cy="4643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888120" imgH="354240" progId="Equation.AxMath">
                  <p:embed/>
                </p:oleObj>
              </mc:Choice>
              <mc:Fallback>
                <p:oleObj name="AxMath" r:id="rId5" imgW="888120" imgH="3542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CD2945C-70B9-3593-3CD0-26BA528AB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91269" y="3455182"/>
                        <a:ext cx="1160412" cy="4643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B3EEA584-2D4E-91CE-6FDD-A58228D1B1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1495437"/>
              </p:ext>
            </p:extLst>
          </p:nvPr>
        </p:nvGraphicFramePr>
        <p:xfrm>
          <a:off x="2041069" y="3872036"/>
          <a:ext cx="1675899" cy="456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283040" imgH="347040" progId="Equation.AxMath">
                  <p:embed/>
                </p:oleObj>
              </mc:Choice>
              <mc:Fallback>
                <p:oleObj name="AxMath" r:id="rId7" imgW="1283040" imgH="34704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E4FC9B31-A953-DBF7-5D2E-8160B6C3A1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41069" y="3872036"/>
                        <a:ext cx="1675899" cy="4563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5546C56A-E854-0C08-663D-2630501CE028}"/>
              </a:ext>
            </a:extLst>
          </p:cNvPr>
          <p:cNvSpPr/>
          <p:nvPr/>
        </p:nvSpPr>
        <p:spPr>
          <a:xfrm>
            <a:off x="1603716" y="2917324"/>
            <a:ext cx="790325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动能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77B2E28-ECDC-3C47-D324-0455F6C94A11}"/>
              </a:ext>
            </a:extLst>
          </p:cNvPr>
          <p:cNvSpPr/>
          <p:nvPr/>
        </p:nvSpPr>
        <p:spPr>
          <a:xfrm>
            <a:off x="2623461" y="2917324"/>
            <a:ext cx="1516539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等效势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A45BB6C-4A25-1ADE-DD3E-19DF376A5E8B}"/>
              </a:ext>
            </a:extLst>
          </p:cNvPr>
          <p:cNvSpPr/>
          <p:nvPr/>
        </p:nvSpPr>
        <p:spPr>
          <a:xfrm>
            <a:off x="4312588" y="2917324"/>
            <a:ext cx="900212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总能量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600AB45-60CE-AA76-D18A-06FF440BD872}"/>
              </a:ext>
            </a:extLst>
          </p:cNvPr>
          <p:cNvCxnSpPr>
            <a:cxnSpLocks/>
          </p:cNvCxnSpPr>
          <p:nvPr/>
        </p:nvCxnSpPr>
        <p:spPr>
          <a:xfrm>
            <a:off x="3895200" y="5940000"/>
            <a:ext cx="456481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946882BA-DF83-3151-C292-5541F245A13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703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可行区域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pic>
        <p:nvPicPr>
          <p:cNvPr id="4" name="图片 3" descr="图表, 气泡图&#10;&#10;描述已自动生成">
            <a:extLst>
              <a:ext uri="{FF2B5EF4-FFF2-40B4-BE49-F238E27FC236}">
                <a16:creationId xmlns:a16="http://schemas.microsoft.com/office/drawing/2014/main" id="{7AFFE22C-87D7-FC7D-82E8-A81D6F304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925" y="732800"/>
            <a:ext cx="3089080" cy="2928718"/>
          </a:xfrm>
          <a:prstGeom prst="rect">
            <a:avLst/>
          </a:prstGeom>
        </p:spPr>
      </p:pic>
      <p:pic>
        <p:nvPicPr>
          <p:cNvPr id="8" name="图片 7" descr="图表, 雷达图&#10;&#10;描述已自动生成">
            <a:extLst>
              <a:ext uri="{FF2B5EF4-FFF2-40B4-BE49-F238E27FC236}">
                <a16:creationId xmlns:a16="http://schemas.microsoft.com/office/drawing/2014/main" id="{E34756CB-A391-32E1-06A6-64E88D339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050" y="732800"/>
            <a:ext cx="3099676" cy="2928718"/>
          </a:xfrm>
          <a:prstGeom prst="rect">
            <a:avLst/>
          </a:prstGeom>
        </p:spPr>
      </p:pic>
      <p:pic>
        <p:nvPicPr>
          <p:cNvPr id="10" name="图片 9" descr="图表&#10;&#10;描述已自动生成">
            <a:extLst>
              <a:ext uri="{FF2B5EF4-FFF2-40B4-BE49-F238E27FC236}">
                <a16:creationId xmlns:a16="http://schemas.microsoft.com/office/drawing/2014/main" id="{F8AC3D8E-3A9E-AC54-EE13-3DF83DB45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8775" y="3697518"/>
            <a:ext cx="3094230" cy="2928718"/>
          </a:xfrm>
          <a:prstGeom prst="rect">
            <a:avLst/>
          </a:prstGeom>
        </p:spPr>
      </p:pic>
      <p:pic>
        <p:nvPicPr>
          <p:cNvPr id="12" name="图片 11" descr="图表, 图示&#10;&#10;描述已自动生成">
            <a:extLst>
              <a:ext uri="{FF2B5EF4-FFF2-40B4-BE49-F238E27FC236}">
                <a16:creationId xmlns:a16="http://schemas.microsoft.com/office/drawing/2014/main" id="{C0FAA451-7046-959D-301F-B7CB739B4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1050" y="3697518"/>
            <a:ext cx="3081981" cy="2928718"/>
          </a:xfrm>
          <a:prstGeom prst="rect">
            <a:avLst/>
          </a:prstGeom>
        </p:spPr>
      </p:pic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8D26D87B-3F36-580C-D1F1-AE281C42B7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355616"/>
              </p:ext>
            </p:extLst>
          </p:nvPr>
        </p:nvGraphicFramePr>
        <p:xfrm>
          <a:off x="6186547" y="2006659"/>
          <a:ext cx="8953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447840" imgH="190440" progId="Equation.AxMath">
                  <p:embed/>
                </p:oleObj>
              </mc:Choice>
              <mc:Fallback>
                <p:oleObj name="AxMath" r:id="rId6" imgW="447840" imgH="19044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077243DB-7C16-6AA8-FC0E-9103949AEF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86547" y="2006659"/>
                        <a:ext cx="89535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64A0CA3E-5318-2942-8EB2-3A4EEDD465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3273350"/>
              </p:ext>
            </p:extLst>
          </p:nvPr>
        </p:nvGraphicFramePr>
        <p:xfrm>
          <a:off x="10694645" y="5228425"/>
          <a:ext cx="13525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675720" imgH="190440" progId="Equation.AxMath">
                  <p:embed/>
                </p:oleObj>
              </mc:Choice>
              <mc:Fallback>
                <p:oleObj name="AxMath" r:id="rId8" imgW="675720" imgH="19044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8D26D87B-3F36-580C-D1F1-AE281C42B7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694645" y="5228425"/>
                        <a:ext cx="135255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61091FF6-C725-1420-A8CC-73B3D37C00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2214609"/>
              </p:ext>
            </p:extLst>
          </p:nvPr>
        </p:nvGraphicFramePr>
        <p:xfrm>
          <a:off x="10627312" y="2056380"/>
          <a:ext cx="14700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734400" imgH="190440" progId="Equation.AxMath">
                  <p:embed/>
                </p:oleObj>
              </mc:Choice>
              <mc:Fallback>
                <p:oleObj name="AxMath" r:id="rId10" imgW="734400" imgH="190440" progId="Equation.AxMath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64A0CA3E-5318-2942-8EB2-3A4EEDD465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627312" y="2056380"/>
                        <a:ext cx="147002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7E03EFD4-750D-05AC-9D20-54ECBA442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3365913"/>
              </p:ext>
            </p:extLst>
          </p:nvPr>
        </p:nvGraphicFramePr>
        <p:xfrm>
          <a:off x="5892860" y="5161877"/>
          <a:ext cx="14827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741600" imgH="190440" progId="Equation.AxMath">
                  <p:embed/>
                </p:oleObj>
              </mc:Choice>
              <mc:Fallback>
                <p:oleObj name="AxMath" r:id="rId12" imgW="741600" imgH="19044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61091FF6-C725-1420-A8CC-73B3D37C00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92860" y="5161877"/>
                        <a:ext cx="148272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81D7ECC7-F8BA-9A21-9542-3011B0DEE019}"/>
              </a:ext>
            </a:extLst>
          </p:cNvPr>
          <p:cNvSpPr/>
          <p:nvPr/>
        </p:nvSpPr>
        <p:spPr>
          <a:xfrm>
            <a:off x="125835" y="2663000"/>
            <a:ext cx="27373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不是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洛希极限（</a:t>
            </a:r>
            <a:r>
              <a:rPr lang="en-GB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Roche limit</a:t>
            </a:r>
            <a:r>
              <a:rPr lang="zh-CN" altLang="en-GB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zh-CN" altLang="en-US" sz="16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4DA2E66F-31A4-6200-A619-8D659127AA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2821131"/>
              </p:ext>
            </p:extLst>
          </p:nvPr>
        </p:nvGraphicFramePr>
        <p:xfrm>
          <a:off x="1731753" y="2006659"/>
          <a:ext cx="610505" cy="56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383400" imgH="354240" progId="Equation.AxMath">
                  <p:embed/>
                </p:oleObj>
              </mc:Choice>
              <mc:Fallback>
                <p:oleObj name="AxMath" r:id="rId14" imgW="383400" imgH="354240" progId="Equation.AxMath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0E8ABC7D-78C2-B57F-2C6A-E14BC72486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731753" y="2006659"/>
                        <a:ext cx="610505" cy="56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DC98DA64-9919-FBCB-DB1B-65E08A4A356B}"/>
              </a:ext>
            </a:extLst>
          </p:cNvPr>
          <p:cNvSpPr/>
          <p:nvPr/>
        </p:nvSpPr>
        <p:spPr>
          <a:xfrm>
            <a:off x="519322" y="2084311"/>
            <a:ext cx="12620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Hill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半径</a:t>
            </a:r>
          </a:p>
        </p:txBody>
      </p:sp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B2263CFF-FE40-853D-1B4C-11ACE206642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51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908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稳定性：</a:t>
            </a: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在摄动因素作用下维持原有运动状态的能力</a:t>
            </a:r>
            <a:r>
              <a:rPr lang="zh-CN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（非正式定义）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该平动点稳定性：当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趋向于正负无穷时都有界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线性稳定性：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线性化运动方程                                              的解有界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A7B3B3F-7828-6066-8BFC-928A861C7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9370373"/>
              </p:ext>
            </p:extLst>
          </p:nvPr>
        </p:nvGraphicFramePr>
        <p:xfrm>
          <a:off x="2701925" y="1771650"/>
          <a:ext cx="1250950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25680" imgH="346680" progId="Equation.AxMath">
                  <p:embed/>
                </p:oleObj>
              </mc:Choice>
              <mc:Fallback>
                <p:oleObj name="AxMath" r:id="rId2" imgW="625680" imgH="346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01925" y="1771650"/>
                        <a:ext cx="1250950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B626AED0-60F0-DAF7-818C-8428A51AA0BA}"/>
              </a:ext>
            </a:extLst>
          </p:cNvPr>
          <p:cNvSpPr/>
          <p:nvPr/>
        </p:nvSpPr>
        <p:spPr>
          <a:xfrm>
            <a:off x="1154398" y="1933620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动力系统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BB99D3E-FF04-A920-77A5-4B903F31A7C0}"/>
              </a:ext>
            </a:extLst>
          </p:cNvPr>
          <p:cNvSpPr/>
          <p:nvPr/>
        </p:nvSpPr>
        <p:spPr>
          <a:xfrm>
            <a:off x="3784026" y="1933620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平动点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68204C94-7259-1735-F8BD-58F92D25B5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0543489"/>
              </p:ext>
            </p:extLst>
          </p:nvPr>
        </p:nvGraphicFramePr>
        <p:xfrm>
          <a:off x="5334499" y="1918261"/>
          <a:ext cx="11334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66640" imgH="199800" progId="Equation.AxMath">
                  <p:embed/>
                </p:oleObj>
              </mc:Choice>
              <mc:Fallback>
                <p:oleObj name="AxMath" r:id="rId4" imgW="566640" imgH="199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DA7B3B3F-7828-6066-8BFC-928A861C78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34499" y="1918261"/>
                        <a:ext cx="11334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D82E84B7-251E-8C8A-64F6-E55D13330F23}"/>
              </a:ext>
            </a:extLst>
          </p:cNvPr>
          <p:cNvSpPr/>
          <p:nvPr/>
        </p:nvSpPr>
        <p:spPr>
          <a:xfrm>
            <a:off x="6768987" y="1933620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临域（任意解）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6587A8F0-6850-3EDF-86B2-DBB12DD04D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9492942"/>
              </p:ext>
            </p:extLst>
          </p:nvPr>
        </p:nvGraphicFramePr>
        <p:xfrm>
          <a:off x="8652204" y="1921436"/>
          <a:ext cx="148272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741600" imgH="196560" progId="Equation.AxMath">
                  <p:embed/>
                </p:oleObj>
              </mc:Choice>
              <mc:Fallback>
                <p:oleObj name="AxMath" r:id="rId6" imgW="741600" imgH="19656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8204C94-7259-1735-F8BD-58F92D25B5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652204" y="1921436"/>
                        <a:ext cx="148272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358A6121-90BA-6770-7B14-650865F2CE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7191477"/>
              </p:ext>
            </p:extLst>
          </p:nvPr>
        </p:nvGraphicFramePr>
        <p:xfrm>
          <a:off x="3657284" y="3654081"/>
          <a:ext cx="2625725" cy="70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312560" imgH="354240" progId="Equation.AxMath">
                  <p:embed/>
                </p:oleObj>
              </mc:Choice>
              <mc:Fallback>
                <p:oleObj name="AxMath" r:id="rId8" imgW="1312560" imgH="3542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DA7B3B3F-7828-6066-8BFC-928A861C78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57284" y="3654081"/>
                        <a:ext cx="2625725" cy="70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>
            <a:extLst>
              <a:ext uri="{FF2B5EF4-FFF2-40B4-BE49-F238E27FC236}">
                <a16:creationId xmlns:a16="http://schemas.microsoft.com/office/drawing/2014/main" id="{9A7E4B71-D7B9-986B-2E2F-93FF9FC05538}"/>
              </a:ext>
            </a:extLst>
          </p:cNvPr>
          <p:cNvSpPr/>
          <p:nvPr/>
        </p:nvSpPr>
        <p:spPr>
          <a:xfrm>
            <a:off x="9937349" y="2890601"/>
            <a:ext cx="18158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非线性稳定性需要更多理论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（如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KAM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理论）</a:t>
            </a:r>
            <a:endParaRPr lang="zh-CN" sz="16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7A121AC-016D-793D-2B50-98419A73370A}"/>
              </a:ext>
            </a:extLst>
          </p:cNvPr>
          <p:cNvSpPr/>
          <p:nvPr/>
        </p:nvSpPr>
        <p:spPr>
          <a:xfrm>
            <a:off x="4032624" y="4455566"/>
            <a:ext cx="137830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由系数矩阵特征根决定</a:t>
            </a:r>
            <a:endParaRPr lang="zh-CN" sz="16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F1927A0B-0037-158B-9AE8-D765CBE56C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0206131"/>
              </p:ext>
            </p:extLst>
          </p:nvPr>
        </p:nvGraphicFramePr>
        <p:xfrm>
          <a:off x="3981905" y="5040341"/>
          <a:ext cx="1532155" cy="11446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539280" imgH="403200" progId="Equation.AxMath">
                  <p:embed/>
                </p:oleObj>
              </mc:Choice>
              <mc:Fallback>
                <p:oleObj name="AxMath" r:id="rId10" imgW="539280" imgH="4032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981905" y="5040341"/>
                        <a:ext cx="1532155" cy="11446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3E2A2406-E264-B0AB-F408-020B0CEDA235}"/>
              </a:ext>
            </a:extLst>
          </p:cNvPr>
          <p:cNvSpPr/>
          <p:nvPr/>
        </p:nvSpPr>
        <p:spPr>
          <a:xfrm>
            <a:off x="5410930" y="5528599"/>
            <a:ext cx="189093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存在实根：无界</a:t>
            </a:r>
            <a:endParaRPr lang="zh-CN" sz="1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8C1DAEAE-F898-F89F-7967-289DC1EADD9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350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955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Lagrage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平动点的稳定性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4C3FF94C-CBD4-7291-0515-958390F844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8075210"/>
              </p:ext>
            </p:extLst>
          </p:nvPr>
        </p:nvGraphicFramePr>
        <p:xfrm>
          <a:off x="9086215" y="105251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333800" imgH="564840" progId="Equation.AxMath">
                  <p:embed/>
                </p:oleObj>
              </mc:Choice>
              <mc:Fallback>
                <p:oleObj name="AxMath" r:id="rId2" imgW="1333800" imgH="56484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1DBE9EC7-F523-6D39-FC0C-C641CD939E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86215" y="105251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组合 10">
            <a:extLst>
              <a:ext uri="{FF2B5EF4-FFF2-40B4-BE49-F238E27FC236}">
                <a16:creationId xmlns:a16="http://schemas.microsoft.com/office/drawing/2014/main" id="{1451C0B6-6535-863D-F3B6-9A0E42AA3187}"/>
              </a:ext>
            </a:extLst>
          </p:cNvPr>
          <p:cNvGrpSpPr/>
          <p:nvPr/>
        </p:nvGrpSpPr>
        <p:grpSpPr>
          <a:xfrm>
            <a:off x="1348031" y="1788092"/>
            <a:ext cx="4353199" cy="2178050"/>
            <a:chOff x="2715939" y="2066925"/>
            <a:chExt cx="4353199" cy="2178050"/>
          </a:xfrm>
        </p:grpSpPr>
        <p:graphicFrame>
          <p:nvGraphicFramePr>
            <p:cNvPr id="2" name="对象 1">
              <a:extLst>
                <a:ext uri="{FF2B5EF4-FFF2-40B4-BE49-F238E27FC236}">
                  <a16:creationId xmlns:a16="http://schemas.microsoft.com/office/drawing/2014/main" id="{99A9B0D4-520C-2B0D-E204-3D2449E98C5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220230555"/>
                </p:ext>
              </p:extLst>
            </p:nvPr>
          </p:nvGraphicFramePr>
          <p:xfrm>
            <a:off x="3186113" y="2066925"/>
            <a:ext cx="3883025" cy="21780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4" imgW="1942200" imgH="1089360" progId="Equation.AxMath">
                    <p:embed/>
                  </p:oleObj>
                </mc:Choice>
                <mc:Fallback>
                  <p:oleObj name="AxMath" r:id="rId4" imgW="1942200" imgH="108936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186113" y="2066925"/>
                          <a:ext cx="3883025" cy="21780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对象 9">
              <a:extLst>
                <a:ext uri="{FF2B5EF4-FFF2-40B4-BE49-F238E27FC236}">
                  <a16:creationId xmlns:a16="http://schemas.microsoft.com/office/drawing/2014/main" id="{67049E7F-48A1-3C74-EFC6-9736D10A782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74308113"/>
                </p:ext>
              </p:extLst>
            </p:nvPr>
          </p:nvGraphicFramePr>
          <p:xfrm>
            <a:off x="2715939" y="2066925"/>
            <a:ext cx="470174" cy="21780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6" imgW="294120" imgH="1360080" progId="Equation.AxMath">
                    <p:embed/>
                  </p:oleObj>
                </mc:Choice>
                <mc:Fallback>
                  <p:oleObj name="AxMath" r:id="rId6" imgW="294120" imgH="1360080" progId="Equation.AxMath">
                    <p:embed/>
                    <p:pic>
                      <p:nvPicPr>
                        <p:cNvPr id="2" name="对象 1">
                          <a:extLst>
                            <a:ext uri="{FF2B5EF4-FFF2-40B4-BE49-F238E27FC236}">
                              <a16:creationId xmlns:a16="http://schemas.microsoft.com/office/drawing/2014/main" id="{99A9B0D4-520C-2B0D-E204-3D2449E98C5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2715939" y="2066925"/>
                          <a:ext cx="470174" cy="21780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624BABE-40E4-C547-82A3-A6B87054AEC6}"/>
              </a:ext>
            </a:extLst>
          </p:cNvPr>
          <p:cNvSpPr/>
          <p:nvPr/>
        </p:nvSpPr>
        <p:spPr>
          <a:xfrm>
            <a:off x="1190733" y="3583352"/>
            <a:ext cx="4580389" cy="382790"/>
          </a:xfrm>
          <a:prstGeom prst="round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BD75DF7-F83E-66D0-2FC5-D9B9074A12A8}"/>
              </a:ext>
            </a:extLst>
          </p:cNvPr>
          <p:cNvSpPr/>
          <p:nvPr/>
        </p:nvSpPr>
        <p:spPr>
          <a:xfrm>
            <a:off x="1190733" y="2494327"/>
            <a:ext cx="4580389" cy="382790"/>
          </a:xfrm>
          <a:prstGeom prst="round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右 13">
            <a:extLst>
              <a:ext uri="{FF2B5EF4-FFF2-40B4-BE49-F238E27FC236}">
                <a16:creationId xmlns:a16="http://schemas.microsoft.com/office/drawing/2014/main" id="{E46D9366-71F3-C0C1-7D31-30A6055C9346}"/>
              </a:ext>
            </a:extLst>
          </p:cNvPr>
          <p:cNvSpPr/>
          <p:nvPr/>
        </p:nvSpPr>
        <p:spPr>
          <a:xfrm>
            <a:off x="6113458" y="2422595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426F2DBD-8429-CC1A-10CB-7AD629B9B5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7515694"/>
              </p:ext>
            </p:extLst>
          </p:nvPr>
        </p:nvGraphicFramePr>
        <p:xfrm>
          <a:off x="7101063" y="2366318"/>
          <a:ext cx="22256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113120" imgH="199800" progId="Equation.AxMath">
                  <p:embed/>
                </p:oleObj>
              </mc:Choice>
              <mc:Fallback>
                <p:oleObj name="AxMath" r:id="rId8" imgW="1113120" imgH="199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99A9B0D4-520C-2B0D-E204-3D2449E98C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101063" y="2366318"/>
                        <a:ext cx="22256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495A5BD5-17DE-6D83-62F9-4B6C7C196C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1304922"/>
              </p:ext>
            </p:extLst>
          </p:nvPr>
        </p:nvGraphicFramePr>
        <p:xfrm>
          <a:off x="6989182" y="2758915"/>
          <a:ext cx="2720975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360440" imgH="360360" progId="Equation.AxMath">
                  <p:embed/>
                </p:oleObj>
              </mc:Choice>
              <mc:Fallback>
                <p:oleObj name="AxMath" r:id="rId10" imgW="1360440" imgH="360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989182" y="2758915"/>
                        <a:ext cx="2720975" cy="72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7FFBA59B-26EA-8278-E9AB-90B551D23E4E}"/>
              </a:ext>
            </a:extLst>
          </p:cNvPr>
          <p:cNvSpPr/>
          <p:nvPr/>
        </p:nvSpPr>
        <p:spPr>
          <a:xfrm>
            <a:off x="9839050" y="2669231"/>
            <a:ext cx="18909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z</a:t>
            </a:r>
            <a:r>
              <a:rPr lang="en-US" altLang="zh-CN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方向简谐振动</a:t>
            </a:r>
            <a:endParaRPr 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C62E090-7B3E-FC34-0421-DC5E1C6E7DC1}"/>
              </a:ext>
            </a:extLst>
          </p:cNvPr>
          <p:cNvSpPr/>
          <p:nvPr/>
        </p:nvSpPr>
        <p:spPr>
          <a:xfrm>
            <a:off x="322383" y="4790183"/>
            <a:ext cx="18909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共线平动点</a:t>
            </a:r>
            <a:endParaRPr 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F271F80C-627A-04B6-8D8D-E7F8425AF96B}"/>
              </a:ext>
            </a:extLst>
          </p:cNvPr>
          <p:cNvSpPr/>
          <p:nvPr/>
        </p:nvSpPr>
        <p:spPr>
          <a:xfrm rot="5400000">
            <a:off x="2944944" y="3943991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63983DC-E7F6-E788-EDD3-A2F60BCA0265}"/>
              </a:ext>
            </a:extLst>
          </p:cNvPr>
          <p:cNvSpPr/>
          <p:nvPr/>
        </p:nvSpPr>
        <p:spPr>
          <a:xfrm>
            <a:off x="3690690" y="4230307"/>
            <a:ext cx="18909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阶特征根方程</a:t>
            </a:r>
            <a:endParaRPr 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1D78E99-0173-B7EC-3AC8-2292E2A0EE7F}"/>
              </a:ext>
            </a:extLst>
          </p:cNvPr>
          <p:cNvSpPr/>
          <p:nvPr/>
        </p:nvSpPr>
        <p:spPr>
          <a:xfrm>
            <a:off x="296672" y="5629900"/>
            <a:ext cx="18909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三角平动点</a:t>
            </a:r>
            <a:endParaRPr 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2D1A1FD0-5718-40C9-C49A-F160BAB7A64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77490" y="3548119"/>
            <a:ext cx="3202102" cy="3036325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8D18FA4E-2161-105B-F2BF-33FEABC6A96F}"/>
              </a:ext>
            </a:extLst>
          </p:cNvPr>
          <p:cNvSpPr/>
          <p:nvPr/>
        </p:nvSpPr>
        <p:spPr>
          <a:xfrm>
            <a:off x="6075324" y="2001323"/>
            <a:ext cx="816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独立</a:t>
            </a:r>
            <a:endParaRPr 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CB469D3-3E4D-D9EA-FDD2-E728FFE6B422}"/>
              </a:ext>
            </a:extLst>
          </p:cNvPr>
          <p:cNvSpPr/>
          <p:nvPr/>
        </p:nvSpPr>
        <p:spPr>
          <a:xfrm>
            <a:off x="2187606" y="5131031"/>
            <a:ext cx="28039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两个实根两个虚根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6839F51-4CDC-0330-4A94-75BDBC2287CC}"/>
              </a:ext>
            </a:extLst>
          </p:cNvPr>
          <p:cNvSpPr/>
          <p:nvPr/>
        </p:nvSpPr>
        <p:spPr>
          <a:xfrm>
            <a:off x="6001760" y="4929251"/>
            <a:ext cx="20273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线性不稳定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3907904-A571-12AB-D042-93459A506902}"/>
              </a:ext>
            </a:extLst>
          </p:cNvPr>
          <p:cNvSpPr/>
          <p:nvPr/>
        </p:nvSpPr>
        <p:spPr>
          <a:xfrm>
            <a:off x="2129747" y="6072079"/>
            <a:ext cx="31813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                        四个虚根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5" name="对象 34">
            <a:extLst>
              <a:ext uri="{FF2B5EF4-FFF2-40B4-BE49-F238E27FC236}">
                <a16:creationId xmlns:a16="http://schemas.microsoft.com/office/drawing/2014/main" id="{C46863D4-A121-1A51-684C-E0CBA5E099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9133745"/>
              </p:ext>
            </p:extLst>
          </p:nvPr>
        </p:nvGraphicFramePr>
        <p:xfrm>
          <a:off x="2347843" y="4872372"/>
          <a:ext cx="1903305" cy="3239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1119600" imgH="190440" progId="Equation.AxMath">
                  <p:embed/>
                </p:oleObj>
              </mc:Choice>
              <mc:Fallback>
                <p:oleObj name="AxMath" r:id="rId13" imgW="111960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347843" y="4872372"/>
                        <a:ext cx="1903305" cy="3239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对象 35">
            <a:extLst>
              <a:ext uri="{FF2B5EF4-FFF2-40B4-BE49-F238E27FC236}">
                <a16:creationId xmlns:a16="http://schemas.microsoft.com/office/drawing/2014/main" id="{3E0E0F2E-2DCF-DF7B-9F7C-8D409E13DD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2845270"/>
              </p:ext>
            </p:extLst>
          </p:nvPr>
        </p:nvGraphicFramePr>
        <p:xfrm>
          <a:off x="2311952" y="5581483"/>
          <a:ext cx="3096583" cy="588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820880" imgH="346680" progId="Equation.AxMath">
                  <p:embed/>
                </p:oleObj>
              </mc:Choice>
              <mc:Fallback>
                <p:oleObj name="AxMath" r:id="rId15" imgW="1820880" imgH="346680" progId="Equation.AxMath">
                  <p:embed/>
                  <p:pic>
                    <p:nvPicPr>
                      <p:cNvPr id="35" name="对象 34">
                        <a:extLst>
                          <a:ext uri="{FF2B5EF4-FFF2-40B4-BE49-F238E27FC236}">
                            <a16:creationId xmlns:a16="http://schemas.microsoft.com/office/drawing/2014/main" id="{C46863D4-A121-1A51-684C-E0CBA5E099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311952" y="5581483"/>
                        <a:ext cx="3096583" cy="5885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对象 36">
            <a:extLst>
              <a:ext uri="{FF2B5EF4-FFF2-40B4-BE49-F238E27FC236}">
                <a16:creationId xmlns:a16="http://schemas.microsoft.com/office/drawing/2014/main" id="{78563D24-AC46-D314-16BA-5FD5008538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7402577"/>
              </p:ext>
            </p:extLst>
          </p:nvPr>
        </p:nvGraphicFramePr>
        <p:xfrm>
          <a:off x="2797056" y="6135928"/>
          <a:ext cx="1239838" cy="32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7" imgW="729360" imgH="189000" progId="Equation.AxMath">
                  <p:embed/>
                </p:oleObj>
              </mc:Choice>
              <mc:Fallback>
                <p:oleObj name="AxMath" r:id="rId17" imgW="729360" imgH="189000" progId="Equation.AxMath">
                  <p:embed/>
                  <p:pic>
                    <p:nvPicPr>
                      <p:cNvPr id="36" name="对象 35">
                        <a:extLst>
                          <a:ext uri="{FF2B5EF4-FFF2-40B4-BE49-F238E27FC236}">
                            <a16:creationId xmlns:a16="http://schemas.microsoft.com/office/drawing/2014/main" id="{3E0E0F2E-2DCF-DF7B-9F7C-8D409E13DD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797056" y="6135928"/>
                        <a:ext cx="1239838" cy="32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矩形 37">
            <a:extLst>
              <a:ext uri="{FF2B5EF4-FFF2-40B4-BE49-F238E27FC236}">
                <a16:creationId xmlns:a16="http://schemas.microsoft.com/office/drawing/2014/main" id="{BFBC3CAB-F248-AC68-9456-F9FAB22FEFC7}"/>
              </a:ext>
            </a:extLst>
          </p:cNvPr>
          <p:cNvSpPr/>
          <p:nvPr/>
        </p:nvSpPr>
        <p:spPr>
          <a:xfrm>
            <a:off x="4841038" y="6080822"/>
            <a:ext cx="20273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线性稳定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31E2693B-3994-193A-65B4-87748893FF03}"/>
              </a:ext>
            </a:extLst>
          </p:cNvPr>
          <p:cNvSpPr/>
          <p:nvPr/>
        </p:nvSpPr>
        <p:spPr>
          <a:xfrm>
            <a:off x="6331849" y="5849295"/>
            <a:ext cx="25698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太阳系主要天体都满足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木星特洛伊小行星</a:t>
            </a:r>
            <a:endParaRPr lang="zh-CN" sz="1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40" name="对象 39">
            <a:extLst>
              <a:ext uri="{FF2B5EF4-FFF2-40B4-BE49-F238E27FC236}">
                <a16:creationId xmlns:a16="http://schemas.microsoft.com/office/drawing/2014/main" id="{458486F7-EB2B-4578-92C6-999D171701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723487"/>
              </p:ext>
            </p:extLst>
          </p:nvPr>
        </p:nvGraphicFramePr>
        <p:xfrm>
          <a:off x="4946646" y="4826074"/>
          <a:ext cx="1166812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9" imgW="686520" imgH="406800" progId="Equation.AxMath">
                  <p:embed/>
                </p:oleObj>
              </mc:Choice>
              <mc:Fallback>
                <p:oleObj name="AxMath" r:id="rId19" imgW="686520" imgH="406800" progId="Equation.AxMath">
                  <p:embed/>
                  <p:pic>
                    <p:nvPicPr>
                      <p:cNvPr id="35" name="对象 34">
                        <a:extLst>
                          <a:ext uri="{FF2B5EF4-FFF2-40B4-BE49-F238E27FC236}">
                            <a16:creationId xmlns:a16="http://schemas.microsoft.com/office/drawing/2014/main" id="{C46863D4-A121-1A51-684C-E0CBA5E099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946646" y="4826074"/>
                        <a:ext cx="1166812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3D32FAEE-B029-8F8E-619F-823B96A7FDB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00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/>
      <p:bldP spid="23" grpId="0"/>
      <p:bldP spid="24" grpId="0" animBg="1"/>
      <p:bldP spid="25" grpId="0"/>
      <p:bldP spid="27" grpId="0"/>
      <p:bldP spid="29" grpId="0"/>
      <p:bldP spid="31" grpId="0"/>
      <p:bldP spid="32" grpId="0"/>
      <p:bldP spid="33" grpId="0"/>
      <p:bldP spid="38" grpId="0"/>
      <p:bldP spid="3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共线平动点附近的运动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F3F3DE7-8E58-E63E-6319-6AC5D88D2B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0398610"/>
              </p:ext>
            </p:extLst>
          </p:nvPr>
        </p:nvGraphicFramePr>
        <p:xfrm>
          <a:off x="1555719" y="2214301"/>
          <a:ext cx="1166812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86520" imgH="406800" progId="Equation.AxMath">
                  <p:embed/>
                </p:oleObj>
              </mc:Choice>
              <mc:Fallback>
                <p:oleObj name="AxMath" r:id="rId2" imgW="686520" imgH="406800" progId="Equation.AxMath">
                  <p:embed/>
                  <p:pic>
                    <p:nvPicPr>
                      <p:cNvPr id="40" name="对象 39">
                        <a:extLst>
                          <a:ext uri="{FF2B5EF4-FFF2-40B4-BE49-F238E27FC236}">
                            <a16:creationId xmlns:a16="http://schemas.microsoft.com/office/drawing/2014/main" id="{458486F7-EB2B-4578-92C6-999D171701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55719" y="2214301"/>
                        <a:ext cx="1166812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3FD41303-5817-92A2-DC8D-09E706D14D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434944"/>
              </p:ext>
            </p:extLst>
          </p:nvPr>
        </p:nvGraphicFramePr>
        <p:xfrm>
          <a:off x="4833253" y="2157089"/>
          <a:ext cx="5889625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944080" imgH="428400" progId="Equation.AxMath">
                  <p:embed/>
                </p:oleObj>
              </mc:Choice>
              <mc:Fallback>
                <p:oleObj name="AxMath" r:id="rId4" imgW="2944080" imgH="4284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33253" y="2157089"/>
                        <a:ext cx="5889625" cy="85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2EF58695-5E52-5BF2-DE47-755D0D30B1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247441"/>
              </p:ext>
            </p:extLst>
          </p:nvPr>
        </p:nvGraphicFramePr>
        <p:xfrm>
          <a:off x="8593922" y="1665798"/>
          <a:ext cx="26162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307520" imgH="209880" progId="Equation.AxMath">
                  <p:embed/>
                </p:oleObj>
              </mc:Choice>
              <mc:Fallback>
                <p:oleObj name="AxMath" r:id="rId6" imgW="1307520" imgH="2098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593922" y="1665798"/>
                        <a:ext cx="2616200" cy="419100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C482EC22-8097-F9C5-5BD9-329AE4395037}"/>
              </a:ext>
            </a:extLst>
          </p:cNvPr>
          <p:cNvSpPr/>
          <p:nvPr/>
        </p:nvSpPr>
        <p:spPr>
          <a:xfrm>
            <a:off x="5517987" y="1715067"/>
            <a:ext cx="31981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en-US" altLang="zh-CN" sz="20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决定不稳定的“快慢”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B4F56C5E-5E46-7D23-C20B-8AEFC5DFCC74}"/>
              </a:ext>
            </a:extLst>
          </p:cNvPr>
          <p:cNvSpPr/>
          <p:nvPr/>
        </p:nvSpPr>
        <p:spPr>
          <a:xfrm>
            <a:off x="3470926" y="2056380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3942CF5-9206-C135-3655-DB520EAF44DE}"/>
              </a:ext>
            </a:extLst>
          </p:cNvPr>
          <p:cNvSpPr/>
          <p:nvPr/>
        </p:nvSpPr>
        <p:spPr>
          <a:xfrm>
            <a:off x="876852" y="3705423"/>
            <a:ext cx="36913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通过选择合适的初值，如：</a:t>
            </a:r>
            <a:endParaRPr 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083A55F2-6EF3-261D-A06F-1893648F1A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8129522"/>
              </p:ext>
            </p:extLst>
          </p:nvPr>
        </p:nvGraphicFramePr>
        <p:xfrm>
          <a:off x="1555719" y="4304060"/>
          <a:ext cx="2209800" cy="127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104840" imgH="637560" progId="Equation.AxMath">
                  <p:embed/>
                </p:oleObj>
              </mc:Choice>
              <mc:Fallback>
                <p:oleObj name="AxMath" r:id="rId8" imgW="1104840" imgH="6375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FD41303-5817-92A2-DC8D-09E706D14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55719" y="4304060"/>
                        <a:ext cx="2209800" cy="127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箭头: 右 11">
            <a:extLst>
              <a:ext uri="{FF2B5EF4-FFF2-40B4-BE49-F238E27FC236}">
                <a16:creationId xmlns:a16="http://schemas.microsoft.com/office/drawing/2014/main" id="{82ED4E9C-A0D9-71BE-5E41-B68FFD348F34}"/>
              </a:ext>
            </a:extLst>
          </p:cNvPr>
          <p:cNvSpPr/>
          <p:nvPr/>
        </p:nvSpPr>
        <p:spPr>
          <a:xfrm>
            <a:off x="4092632" y="4416757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5067CBCA-B4B3-E004-BC7B-6796897BA5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2856293"/>
              </p:ext>
            </p:extLst>
          </p:nvPr>
        </p:nvGraphicFramePr>
        <p:xfrm>
          <a:off x="5157034" y="4416757"/>
          <a:ext cx="4165600" cy="110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2082600" imgH="553680" progId="Equation.AxMath">
                  <p:embed/>
                </p:oleObj>
              </mc:Choice>
              <mc:Fallback>
                <p:oleObj name="AxMath" r:id="rId10" imgW="2082600" imgH="55368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FD41303-5817-92A2-DC8D-09E706D14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157034" y="4416757"/>
                        <a:ext cx="4165600" cy="110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BE1C48F2-5A2B-36A0-10ED-EB9A55566A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682632"/>
              </p:ext>
            </p:extLst>
          </p:nvPr>
        </p:nvGraphicFramePr>
        <p:xfrm>
          <a:off x="5275116" y="3936255"/>
          <a:ext cx="1196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597960" imgH="190440" progId="Equation.AxMath">
                  <p:embed/>
                </p:oleObj>
              </mc:Choice>
              <mc:Fallback>
                <p:oleObj name="AxMath" r:id="rId12" imgW="59796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75116" y="3936255"/>
                        <a:ext cx="11969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 14">
            <a:extLst>
              <a:ext uri="{FF2B5EF4-FFF2-40B4-BE49-F238E27FC236}">
                <a16:creationId xmlns:a16="http://schemas.microsoft.com/office/drawing/2014/main" id="{6C9DFF66-A747-3103-F611-444A890CBB6A}"/>
              </a:ext>
            </a:extLst>
          </p:cNvPr>
          <p:cNvSpPr/>
          <p:nvPr/>
        </p:nvSpPr>
        <p:spPr>
          <a:xfrm>
            <a:off x="9155015" y="4515094"/>
            <a:ext cx="296253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椭圆运动：</a:t>
            </a: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拟周期轨道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（封闭曲面上运动）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A83D7F8-3476-CE7B-D412-6FC13BDF9342}"/>
              </a:ext>
            </a:extLst>
          </p:cNvPr>
          <p:cNvSpPr/>
          <p:nvPr/>
        </p:nvSpPr>
        <p:spPr>
          <a:xfrm>
            <a:off x="2912296" y="5755665"/>
            <a:ext cx="71195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当与 </a:t>
            </a:r>
            <a:r>
              <a:rPr lang="en-US" altLang="zh-CN" sz="24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z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方向运动通约：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Lissajous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 Halo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</a:t>
            </a:r>
            <a:endParaRPr 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D485FF8-FF6D-4053-0231-0D81DFD5F078}"/>
              </a:ext>
            </a:extLst>
          </p:cNvPr>
          <p:cNvSpPr/>
          <p:nvPr/>
        </p:nvSpPr>
        <p:spPr>
          <a:xfrm>
            <a:off x="2912296" y="6201201"/>
            <a:ext cx="71195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考虑非线性和摄动，仅需少量能量即可维持（应用）</a:t>
            </a:r>
            <a:endParaRPr lang="zh-CN" sz="1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3CCCD36-0A81-2D59-E385-84E8FA85471A}"/>
              </a:ext>
            </a:extLst>
          </p:cNvPr>
          <p:cNvSpPr/>
          <p:nvPr/>
        </p:nvSpPr>
        <p:spPr>
          <a:xfrm>
            <a:off x="9243438" y="5213313"/>
            <a:ext cx="29625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条件稳定性 </a:t>
            </a:r>
            <a:r>
              <a:rPr lang="en-US" altLang="zh-CN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 </a:t>
            </a: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条件周期解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B8F1D725-45B8-DC3E-CFA3-5F072E675A1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42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2" grpId="0" animBg="1"/>
      <p:bldP spid="15" grpId="0"/>
      <p:bldP spid="16" grpId="0"/>
      <p:bldP spid="17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灯光, 交通, 黑暗, 笔记本&#10;&#10;描述已自动生成">
            <a:extLst>
              <a:ext uri="{FF2B5EF4-FFF2-40B4-BE49-F238E27FC236}">
                <a16:creationId xmlns:a16="http://schemas.microsoft.com/office/drawing/2014/main" id="{16A35384-15BF-51E0-3CC6-4B3AC9CC2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77" y="2943447"/>
            <a:ext cx="6047244" cy="36819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692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当         ：限制性二体问题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五个平衡点的变化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运动方程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xy</a:t>
            </a:r>
            <a:r>
              <a:rPr lang="en-US" altLang="zh-CN" sz="20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平面系数矩阵特征方程和根：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选择适当初始条件构成条件周期解：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伴飞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编队飞行</a:t>
            </a:r>
            <a:endParaRPr lang="en-US" alt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相互之间无作用力</a:t>
            </a:r>
            <a:endParaRPr lang="en-US" alt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只要有旋转坐标系，中心引力存不存在不重要</a:t>
            </a:r>
            <a:endParaRPr lang="en-US" alt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相距越远，非线性越显著，构型越容易被破坏</a:t>
            </a:r>
            <a:endParaRPr lang="en-US" alt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伴飞问题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41567137-B3F4-9ECD-FD4F-40E22077F8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6262742"/>
              </p:ext>
            </p:extLst>
          </p:nvPr>
        </p:nvGraphicFramePr>
        <p:xfrm>
          <a:off x="1330923" y="1269832"/>
          <a:ext cx="715991" cy="408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331560" imgH="189000" progId="Equation.AxMath">
                  <p:embed/>
                </p:oleObj>
              </mc:Choice>
              <mc:Fallback>
                <p:oleObj name="AxMath" r:id="rId3" imgW="331560" imgH="189000" progId="Equation.AxMath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A7A73589-C699-3A62-3067-2B7867F1A0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0923" y="1269832"/>
                        <a:ext cx="715991" cy="408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8BC5816D-311E-A850-BDBB-0C427522F2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129158"/>
              </p:ext>
            </p:extLst>
          </p:nvPr>
        </p:nvGraphicFramePr>
        <p:xfrm>
          <a:off x="9013405" y="112654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333800" imgH="564840" progId="Equation.AxMath">
                  <p:embed/>
                </p:oleObj>
              </mc:Choice>
              <mc:Fallback>
                <p:oleObj name="AxMath" r:id="rId5" imgW="1333800" imgH="5648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858E989C-D35D-7EF2-9345-B555809D1F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13405" y="112654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0EAFC1CC-E1B0-1085-B709-0C245581B4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3117202"/>
              </p:ext>
            </p:extLst>
          </p:nvPr>
        </p:nvGraphicFramePr>
        <p:xfrm>
          <a:off x="8451724" y="2064811"/>
          <a:ext cx="3546620" cy="65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883880" imgH="348120" progId="Equation.AxMath">
                  <p:embed/>
                </p:oleObj>
              </mc:Choice>
              <mc:Fallback>
                <p:oleObj name="AxMath" r:id="rId7" imgW="1883880" imgH="348120" progId="Equation.AxMath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6AE04808-94A5-E946-711C-E14904D1B3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51724" y="2064811"/>
                        <a:ext cx="3546620" cy="65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B6941498-478E-8C24-E92C-804735DBB7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1543273"/>
              </p:ext>
            </p:extLst>
          </p:nvPr>
        </p:nvGraphicFramePr>
        <p:xfrm>
          <a:off x="1534754" y="2611622"/>
          <a:ext cx="1462564" cy="1426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051920" imgH="1027800" progId="Equation.AxMath">
                  <p:embed/>
                </p:oleObj>
              </mc:Choice>
              <mc:Fallback>
                <p:oleObj name="AxMath" r:id="rId9" imgW="1051920" imgH="1027800" progId="Equation.AxMath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A6120369-3649-86F2-37D6-70C6CC1E03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34754" y="2611622"/>
                        <a:ext cx="1462564" cy="1426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6B4A8786-63CA-E116-2141-03F91844F6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2511986"/>
              </p:ext>
            </p:extLst>
          </p:nvPr>
        </p:nvGraphicFramePr>
        <p:xfrm>
          <a:off x="4327675" y="2649709"/>
          <a:ext cx="1779587" cy="137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888480" imgH="689760" progId="Equation.AxMath">
                  <p:embed/>
                </p:oleObj>
              </mc:Choice>
              <mc:Fallback>
                <p:oleObj name="AxMath" r:id="rId11" imgW="888480" imgH="689760" progId="Equation.AxMath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B6941498-478E-8C24-E92C-804735DBB7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327675" y="2649709"/>
                        <a:ext cx="1779587" cy="137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26E33F53-A5CB-6CAE-0EBA-2C2B58337A87}"/>
              </a:ext>
            </a:extLst>
          </p:cNvPr>
          <p:cNvSpPr txBox="1"/>
          <p:nvPr/>
        </p:nvSpPr>
        <p:spPr>
          <a:xfrm>
            <a:off x="3302192" y="2137862"/>
            <a:ext cx="2520053" cy="499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扰动方程：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6374B5A-036D-CABF-01C7-B55DAA8039C6}"/>
              </a:ext>
            </a:extLst>
          </p:cNvPr>
          <p:cNvSpPr/>
          <p:nvPr/>
        </p:nvSpPr>
        <p:spPr>
          <a:xfrm>
            <a:off x="6348688" y="3582353"/>
            <a:ext cx="18909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简谐振动</a:t>
            </a:r>
            <a:endParaRPr 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EE3C60F8-A51E-97C4-96B0-F39B35097E20}"/>
              </a:ext>
            </a:extLst>
          </p:cNvPr>
          <p:cNvCxnSpPr>
            <a:cxnSpLocks/>
          </p:cNvCxnSpPr>
          <p:nvPr/>
        </p:nvCxnSpPr>
        <p:spPr>
          <a:xfrm flipH="1">
            <a:off x="6161160" y="3784029"/>
            <a:ext cx="488767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6FFEF62D-CDD9-E35A-EE31-6886653D19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964753"/>
              </p:ext>
            </p:extLst>
          </p:nvPr>
        </p:nvGraphicFramePr>
        <p:xfrm>
          <a:off x="2700020" y="4487766"/>
          <a:ext cx="110172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647640" imgH="190440" progId="Equation.AxMath">
                  <p:embed/>
                </p:oleObj>
              </mc:Choice>
              <mc:Fallback>
                <p:oleObj name="AxMath" r:id="rId13" imgW="647640" imgH="190440" progId="Equation.AxMath">
                  <p:embed/>
                  <p:pic>
                    <p:nvPicPr>
                      <p:cNvPr id="35" name="对象 34">
                        <a:extLst>
                          <a:ext uri="{FF2B5EF4-FFF2-40B4-BE49-F238E27FC236}">
                            <a16:creationId xmlns:a16="http://schemas.microsoft.com/office/drawing/2014/main" id="{C46863D4-A121-1A51-684C-E0CBA5E099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700020" y="4487766"/>
                        <a:ext cx="110172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2168EF2A-8782-9D69-C9BD-40F288CD7F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3774568"/>
              </p:ext>
            </p:extLst>
          </p:nvPr>
        </p:nvGraphicFramePr>
        <p:xfrm>
          <a:off x="2377039" y="4792857"/>
          <a:ext cx="188912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110960" imgH="190440" progId="Equation.AxMath">
                  <p:embed/>
                </p:oleObj>
              </mc:Choice>
              <mc:Fallback>
                <p:oleObj name="AxMath" r:id="rId15" imgW="1110960" imgH="190440" progId="Equation.AxMath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6FFEF62D-CDD9-E35A-EE31-6886653D19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377039" y="4792857"/>
                        <a:ext cx="188912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E331934F-0F93-9CC9-E4F7-6B4A5B2C8B0F}"/>
              </a:ext>
            </a:extLst>
          </p:cNvPr>
          <p:cNvSpPr/>
          <p:nvPr/>
        </p:nvSpPr>
        <p:spPr>
          <a:xfrm>
            <a:off x="4202381" y="2675575"/>
            <a:ext cx="1958779" cy="131399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F0EE575-B0BE-A0FA-E695-002BF2AE10B0}"/>
              </a:ext>
            </a:extLst>
          </p:cNvPr>
          <p:cNvSpPr/>
          <p:nvPr/>
        </p:nvSpPr>
        <p:spPr>
          <a:xfrm>
            <a:off x="5894728" y="2171170"/>
            <a:ext cx="17693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伴飞方程</a:t>
            </a:r>
            <a:endParaRPr 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C2002413-F49E-4E87-3837-959449E3B02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337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1" grpId="0" animBg="1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464981" y="1949011"/>
            <a:ext cx="5477806" cy="2959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三体问题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限制性三体问题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圆形限制性三体问题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伴飞问题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100116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327171" y="6023928"/>
            <a:ext cx="6082030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有解？没有解？</a:t>
            </a: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2532867-8D18-A9E1-B8FF-29E67DF80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474"/>
            <a:ext cx="12212755" cy="5360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702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002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体问题：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个坐标，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个动量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相空间维度：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6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存在解析解：给出时间 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，能够确定相空间坐标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1337181-18FF-DA96-83D5-14E1AC3B29F3}"/>
              </a:ext>
            </a:extLst>
          </p:cNvPr>
          <p:cNvSpPr/>
          <p:nvPr/>
        </p:nvSpPr>
        <p:spPr>
          <a:xfrm>
            <a:off x="1984123" y="3138748"/>
            <a:ext cx="3848863" cy="2446824"/>
          </a:xfrm>
          <a:prstGeom prst="rect">
            <a:avLst/>
          </a:prstGeom>
          <a:ln w="28575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zh-CN" sz="2800" b="1" i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=2</a:t>
            </a:r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质心运动积分（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面积积分（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轨道积分（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Kepler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方程（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存在解析解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160FF4-F4B6-A6F9-7D5F-33DB1B567F92}"/>
              </a:ext>
            </a:extLst>
          </p:cNvPr>
          <p:cNvSpPr/>
          <p:nvPr/>
        </p:nvSpPr>
        <p:spPr>
          <a:xfrm>
            <a:off x="6772202" y="3138748"/>
            <a:ext cx="3848863" cy="2446824"/>
          </a:xfrm>
          <a:prstGeom prst="rect">
            <a:avLst/>
          </a:prstGeom>
          <a:ln w="28575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en-GB" altLang="zh-CN" sz="2800" b="1" i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en-GB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&gt;=3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质心位置（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动量守恒（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>
              <a:spcBef>
                <a:spcPts val="600"/>
              </a:spcBef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角动量守恒（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能量守恒（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大部分情况下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无解析解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008364E-8109-0EC5-46B7-7FF74127060A}"/>
              </a:ext>
            </a:extLst>
          </p:cNvPr>
          <p:cNvSpPr/>
          <p:nvPr/>
        </p:nvSpPr>
        <p:spPr>
          <a:xfrm>
            <a:off x="2388265" y="5721395"/>
            <a:ext cx="30405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</a:t>
            </a:r>
            <a:endParaRPr 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47DF9F2-DE93-5B57-84E3-4EE37F0B7CD2}"/>
              </a:ext>
            </a:extLst>
          </p:cNvPr>
          <p:cNvSpPr/>
          <p:nvPr/>
        </p:nvSpPr>
        <p:spPr>
          <a:xfrm>
            <a:off x="7176344" y="5705667"/>
            <a:ext cx="30405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不稳定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混沌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不可精准预测</a:t>
            </a:r>
            <a:endParaRPr lang="zh-CN" sz="1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56DB46F-BAAB-A5AA-F0EF-14C68C046BCB}"/>
              </a:ext>
            </a:extLst>
          </p:cNvPr>
          <p:cNvCxnSpPr/>
          <p:nvPr/>
        </p:nvCxnSpPr>
        <p:spPr>
          <a:xfrm>
            <a:off x="5043268" y="3826412"/>
            <a:ext cx="2658794" cy="0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94C4958-3915-4593-93E8-08BD3551EFC9}"/>
              </a:ext>
            </a:extLst>
          </p:cNvPr>
          <p:cNvCxnSpPr>
            <a:cxnSpLocks/>
          </p:cNvCxnSpPr>
          <p:nvPr/>
        </p:nvCxnSpPr>
        <p:spPr>
          <a:xfrm>
            <a:off x="5043268" y="3826412"/>
            <a:ext cx="2658794" cy="422031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32CAFB6-AB81-1055-6971-F9D587F4F0D6}"/>
              </a:ext>
            </a:extLst>
          </p:cNvPr>
          <p:cNvCxnSpPr>
            <a:cxnSpLocks/>
          </p:cNvCxnSpPr>
          <p:nvPr/>
        </p:nvCxnSpPr>
        <p:spPr>
          <a:xfrm>
            <a:off x="4811151" y="4248443"/>
            <a:ext cx="2799471" cy="361530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C196C47-3AC4-B81B-F993-08E0B46E4F23}"/>
              </a:ext>
            </a:extLst>
          </p:cNvPr>
          <p:cNvCxnSpPr>
            <a:cxnSpLocks/>
          </p:cNvCxnSpPr>
          <p:nvPr/>
        </p:nvCxnSpPr>
        <p:spPr>
          <a:xfrm>
            <a:off x="4902859" y="5001064"/>
            <a:ext cx="2799471" cy="0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370638FC-3B42-4A05-7D1D-C0F9803109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8415" y="693676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640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309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三体问题的周期解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特殊构型（中心构型）的特解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3F155E-66AD-ADB1-BD38-8C5863C34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127" y="3987379"/>
            <a:ext cx="7954428" cy="2613693"/>
          </a:xfrm>
          <a:prstGeom prst="rect">
            <a:avLst/>
          </a:prstGeom>
        </p:spPr>
      </p:pic>
      <p:sp>
        <p:nvSpPr>
          <p:cNvPr id="28" name="椭圆 27">
            <a:extLst>
              <a:ext uri="{FF2B5EF4-FFF2-40B4-BE49-F238E27FC236}">
                <a16:creationId xmlns:a16="http://schemas.microsoft.com/office/drawing/2014/main" id="{5260204B-5FB3-3322-88ED-E3570BDD7374}"/>
              </a:ext>
            </a:extLst>
          </p:cNvPr>
          <p:cNvSpPr/>
          <p:nvPr/>
        </p:nvSpPr>
        <p:spPr>
          <a:xfrm>
            <a:off x="4085303" y="4645742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08F057C6-6618-EC68-BEFE-FBA80169873A}"/>
              </a:ext>
            </a:extLst>
          </p:cNvPr>
          <p:cNvSpPr/>
          <p:nvPr/>
        </p:nvSpPr>
        <p:spPr>
          <a:xfrm>
            <a:off x="10891683" y="4645742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778EC61D-4A85-2CE8-2AB3-C4B72E24DEAA}"/>
              </a:ext>
            </a:extLst>
          </p:cNvPr>
          <p:cNvSpPr/>
          <p:nvPr/>
        </p:nvSpPr>
        <p:spPr>
          <a:xfrm>
            <a:off x="8210341" y="5139367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474BBFDD-7663-41C9-3877-0EEC0C8C4DC1}"/>
              </a:ext>
            </a:extLst>
          </p:cNvPr>
          <p:cNvSpPr/>
          <p:nvPr/>
        </p:nvSpPr>
        <p:spPr>
          <a:xfrm>
            <a:off x="10835554" y="5349537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CF51BCC-9EF5-7981-AF1F-A3CC7DDC52F3}"/>
              </a:ext>
            </a:extLst>
          </p:cNvPr>
          <p:cNvSpPr/>
          <p:nvPr/>
        </p:nvSpPr>
        <p:spPr>
          <a:xfrm>
            <a:off x="9722051" y="5588388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B8E0A428-243A-5C47-D3C6-6DBFC1060AB6}"/>
              </a:ext>
            </a:extLst>
          </p:cNvPr>
          <p:cNvSpPr/>
          <p:nvPr/>
        </p:nvSpPr>
        <p:spPr>
          <a:xfrm>
            <a:off x="5717693" y="6089834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B17A4842-E929-DEA5-894E-093C7D493B6D}"/>
              </a:ext>
            </a:extLst>
          </p:cNvPr>
          <p:cNvSpPr/>
          <p:nvPr/>
        </p:nvSpPr>
        <p:spPr>
          <a:xfrm>
            <a:off x="3201985" y="3730679"/>
            <a:ext cx="119839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1993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endParaRPr 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8" name="图片 47" descr="图示&#10;&#10;中度可信度描述已自动生成">
            <a:extLst>
              <a:ext uri="{FF2B5EF4-FFF2-40B4-BE49-F238E27FC236}">
                <a16:creationId xmlns:a16="http://schemas.microsoft.com/office/drawing/2014/main" id="{C05DE06A-8F1A-447A-06F7-18AB5004E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39" y="1930071"/>
            <a:ext cx="3187096" cy="1791867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59ED0C1D-B54B-E1DE-803D-FA703667F4D7}"/>
              </a:ext>
            </a:extLst>
          </p:cNvPr>
          <p:cNvSpPr/>
          <p:nvPr/>
        </p:nvSpPr>
        <p:spPr>
          <a:xfrm>
            <a:off x="604278" y="5559712"/>
            <a:ext cx="33961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数学问题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算法问题</a:t>
            </a:r>
            <a:endParaRPr 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3" name="图片 52" descr="图表&#10;&#10;描述已自动生成">
            <a:extLst>
              <a:ext uri="{FF2B5EF4-FFF2-40B4-BE49-F238E27FC236}">
                <a16:creationId xmlns:a16="http://schemas.microsoft.com/office/drawing/2014/main" id="{7901DDF3-0312-EDD9-9F45-5320534A9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8457" y="2398461"/>
            <a:ext cx="2371714" cy="1523119"/>
          </a:xfrm>
          <a:prstGeom prst="rect">
            <a:avLst/>
          </a:prstGeom>
        </p:spPr>
      </p:pic>
      <p:pic>
        <p:nvPicPr>
          <p:cNvPr id="55" name="图片 54" descr="图表, 雷达图&#10;&#10;描述已自动生成">
            <a:extLst>
              <a:ext uri="{FF2B5EF4-FFF2-40B4-BE49-F238E27FC236}">
                <a16:creationId xmlns:a16="http://schemas.microsoft.com/office/drawing/2014/main" id="{3657492F-081C-F47D-5EDA-FBF08FF4A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499" y="2398461"/>
            <a:ext cx="2371714" cy="1523119"/>
          </a:xfrm>
          <a:prstGeom prst="rect">
            <a:avLst/>
          </a:prstGeom>
        </p:spPr>
      </p:pic>
      <p:pic>
        <p:nvPicPr>
          <p:cNvPr id="57" name="图片 56" descr="图示&#10;&#10;描述已自动生成">
            <a:extLst>
              <a:ext uri="{FF2B5EF4-FFF2-40B4-BE49-F238E27FC236}">
                <a16:creationId xmlns:a16="http://schemas.microsoft.com/office/drawing/2014/main" id="{927AE4B6-0188-E5F6-23BE-3AA280CE7F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499" y="855037"/>
            <a:ext cx="2371714" cy="1523119"/>
          </a:xfrm>
          <a:prstGeom prst="rect">
            <a:avLst/>
          </a:prstGeom>
        </p:spPr>
      </p:pic>
      <p:pic>
        <p:nvPicPr>
          <p:cNvPr id="59" name="图片 58" descr="图表&#10;&#10;描述已自动生成">
            <a:extLst>
              <a:ext uri="{FF2B5EF4-FFF2-40B4-BE49-F238E27FC236}">
                <a16:creationId xmlns:a16="http://schemas.microsoft.com/office/drawing/2014/main" id="{19E01981-A705-EF36-7F00-0849517E62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34415" y="855037"/>
            <a:ext cx="2371714" cy="1523119"/>
          </a:xfrm>
          <a:prstGeom prst="rect">
            <a:avLst/>
          </a:prstGeom>
        </p:spPr>
      </p:pic>
      <p:pic>
        <p:nvPicPr>
          <p:cNvPr id="61" name="图片 60" descr="图示&#10;&#10;描述已自动生成">
            <a:extLst>
              <a:ext uri="{FF2B5EF4-FFF2-40B4-BE49-F238E27FC236}">
                <a16:creationId xmlns:a16="http://schemas.microsoft.com/office/drawing/2014/main" id="{DD2A844A-AD40-791B-4A4E-88222FC158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24484" y="855037"/>
            <a:ext cx="2371714" cy="1523119"/>
          </a:xfrm>
          <a:prstGeom prst="rect">
            <a:avLst/>
          </a:prstGeom>
        </p:spPr>
      </p:pic>
      <p:pic>
        <p:nvPicPr>
          <p:cNvPr id="63" name="图片 62" descr="图示&#10;&#10;描述已自动生成">
            <a:extLst>
              <a:ext uri="{FF2B5EF4-FFF2-40B4-BE49-F238E27FC236}">
                <a16:creationId xmlns:a16="http://schemas.microsoft.com/office/drawing/2014/main" id="{0F9F99C3-35EA-38B6-84F3-E277254E70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34415" y="2398461"/>
            <a:ext cx="2371714" cy="1523119"/>
          </a:xfrm>
          <a:prstGeom prst="rect">
            <a:avLst/>
          </a:prstGeom>
        </p:spPr>
      </p:pic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D93CF29A-1B08-3DE6-8B61-A3C0876C553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69779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4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2" grpId="0" animBg="1"/>
      <p:bldP spid="35" grpId="0" animBg="1"/>
      <p:bldP spid="36" grpId="0" animBg="1"/>
      <p:bldP spid="43" grpId="0" animBg="1"/>
      <p:bldP spid="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139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运动方程：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Jacobi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A11D9219-DA3F-9595-C1D4-5EB74BF3DC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1289783"/>
              </p:ext>
            </p:extLst>
          </p:nvPr>
        </p:nvGraphicFramePr>
        <p:xfrm>
          <a:off x="3278188" y="3295650"/>
          <a:ext cx="371475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857960" imgH="565920" progId="Equation.AxMath">
                  <p:embed/>
                </p:oleObj>
              </mc:Choice>
              <mc:Fallback>
                <p:oleObj name="AxMath" r:id="rId2" imgW="1857960" imgH="565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78188" y="3295650"/>
                        <a:ext cx="3714750" cy="113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5EEA6003-6475-D09F-DAE3-DE9CF037462A}"/>
              </a:ext>
            </a:extLst>
          </p:cNvPr>
          <p:cNvSpPr/>
          <p:nvPr/>
        </p:nvSpPr>
        <p:spPr>
          <a:xfrm>
            <a:off x="581782" y="3070535"/>
            <a:ext cx="3102940" cy="1230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第一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Jacobi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</a:t>
            </a:r>
            <a:endParaRPr lang="en-US" alt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第二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Jacobi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</a:t>
            </a:r>
            <a:endParaRPr 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062920A-8FED-767D-D44B-6E1205C53726}"/>
              </a:ext>
            </a:extLst>
          </p:cNvPr>
          <p:cNvSpPr/>
          <p:nvPr/>
        </p:nvSpPr>
        <p:spPr>
          <a:xfrm>
            <a:off x="4832394" y="1288104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势函数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913DA8CC-0516-CAAF-D9AD-3AF0E73AD6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3011940"/>
              </p:ext>
            </p:extLst>
          </p:nvPr>
        </p:nvGraphicFramePr>
        <p:xfrm>
          <a:off x="2465388" y="4729163"/>
          <a:ext cx="3100387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549080" imgH="222480" progId="Equation.AxMath">
                  <p:embed/>
                </p:oleObj>
              </mc:Choice>
              <mc:Fallback>
                <p:oleObj name="AxMath" r:id="rId4" imgW="1549080" imgH="22248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C328EE35-2C0E-80A9-59FA-322D6A2F3D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65388" y="4729163"/>
                        <a:ext cx="3100387" cy="444500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29DBE898-DD0C-6BFB-4345-87C440EA09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010032"/>
              </p:ext>
            </p:extLst>
          </p:nvPr>
        </p:nvGraphicFramePr>
        <p:xfrm>
          <a:off x="2900363" y="5310188"/>
          <a:ext cx="2163762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238760" imgH="704160" progId="Equation.AxMath">
                  <p:embed/>
                </p:oleObj>
              </mc:Choice>
              <mc:Fallback>
                <p:oleObj name="AxMath" r:id="rId6" imgW="1238760" imgH="7041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A11D9219-DA3F-9595-C1D4-5EB74BF3DC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00363" y="5310188"/>
                        <a:ext cx="2163762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箭头: 下 10">
            <a:extLst>
              <a:ext uri="{FF2B5EF4-FFF2-40B4-BE49-F238E27FC236}">
                <a16:creationId xmlns:a16="http://schemas.microsoft.com/office/drawing/2014/main" id="{EA79DE67-F7BC-821A-C00B-B6793F9096D8}"/>
              </a:ext>
            </a:extLst>
          </p:cNvPr>
          <p:cNvSpPr/>
          <p:nvPr/>
        </p:nvSpPr>
        <p:spPr>
          <a:xfrm rot="16200000">
            <a:off x="1350602" y="4527062"/>
            <a:ext cx="831651" cy="73364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E136C24-B6B0-56E3-EE14-7317C24CDCE1}"/>
              </a:ext>
            </a:extLst>
          </p:cNvPr>
          <p:cNvSpPr/>
          <p:nvPr/>
        </p:nvSpPr>
        <p:spPr>
          <a:xfrm>
            <a:off x="5667375" y="4743450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自由度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3EBEF09-C68E-1846-80B1-E34A341CC4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82636" y="2794006"/>
            <a:ext cx="2827582" cy="3014244"/>
          </a:xfrm>
          <a:prstGeom prst="rect">
            <a:avLst/>
          </a:prstGeom>
        </p:spPr>
      </p:pic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22016D14-2D1D-4AA2-7950-678123F530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61790"/>
              </p:ext>
            </p:extLst>
          </p:nvPr>
        </p:nvGraphicFramePr>
        <p:xfrm>
          <a:off x="1602023" y="1772395"/>
          <a:ext cx="5202238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2600640" imgH="403200" progId="Equation.AxMath">
                  <p:embed/>
                </p:oleObj>
              </mc:Choice>
              <mc:Fallback>
                <p:oleObj name="AxMath" r:id="rId9" imgW="2600640" imgH="40320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FE3EA1B-7080-8D5D-AFE3-952A3D8440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02023" y="1772395"/>
                        <a:ext cx="5202238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7076DA39-7235-0183-23D2-D8AB983C1DDB}"/>
              </a:ext>
            </a:extLst>
          </p:cNvPr>
          <p:cNvSpPr/>
          <p:nvPr/>
        </p:nvSpPr>
        <p:spPr>
          <a:xfrm>
            <a:off x="5644446" y="6147794"/>
            <a:ext cx="31381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可拓展到</a:t>
            </a:r>
            <a:r>
              <a:rPr lang="en-US" altLang="zh-CN" sz="16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 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体，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6(</a:t>
            </a:r>
            <a:r>
              <a:rPr lang="en-US" altLang="zh-CN" sz="16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 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-1)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自由度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919D46C-8ACF-948D-93BC-5F90487382C6}"/>
              </a:ext>
            </a:extLst>
          </p:cNvPr>
          <p:cNvSpPr/>
          <p:nvPr/>
        </p:nvSpPr>
        <p:spPr>
          <a:xfrm>
            <a:off x="1662995" y="5730359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折合质量：</a:t>
            </a:r>
            <a:endParaRPr 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200E8A63-8DC1-31AC-208F-BE427DA905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4886545"/>
              </p:ext>
            </p:extLst>
          </p:nvPr>
        </p:nvGraphicFramePr>
        <p:xfrm>
          <a:off x="5987991" y="1209938"/>
          <a:ext cx="2451100" cy="608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1621800" imgH="403200" progId="Equation.AxMath">
                  <p:embed/>
                </p:oleObj>
              </mc:Choice>
              <mc:Fallback>
                <p:oleObj name="AxMath" r:id="rId11" imgW="1621800" imgH="40320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22016D14-2D1D-4AA2-7950-678123F530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87991" y="1209938"/>
                        <a:ext cx="2451100" cy="608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D5186016-A7A8-60BC-6B45-910E1B6BFDC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0" y="2621034"/>
            <a:ext cx="571360" cy="571360"/>
          </a:xfrm>
          <a:prstGeom prst="rect">
            <a:avLst/>
          </a:prstGeom>
        </p:spPr>
      </p:pic>
      <p:pic>
        <p:nvPicPr>
          <p:cNvPr id="7" name="图形 6" descr="困惑的脸轮廓 纯色填充">
            <a:extLst>
              <a:ext uri="{FF2B5EF4-FFF2-40B4-BE49-F238E27FC236}">
                <a16:creationId xmlns:a16="http://schemas.microsoft.com/office/drawing/2014/main" id="{BA1532E0-1D81-0B85-5345-920107213DB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-18415" y="1162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54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限制性三体问题</a:t>
            </a:r>
          </a:p>
        </p:txBody>
      </p: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71B875A2-CD24-A9E6-E9A5-BC6BF800EC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4392311"/>
              </p:ext>
            </p:extLst>
          </p:nvPr>
        </p:nvGraphicFramePr>
        <p:xfrm>
          <a:off x="3725018" y="1195412"/>
          <a:ext cx="1739736" cy="510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49440" imgH="190440" progId="Equation.AxMath">
                  <p:embed/>
                </p:oleObj>
              </mc:Choice>
              <mc:Fallback>
                <p:oleObj name="AxMath" r:id="rId2" imgW="64944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25018" y="1195412"/>
                        <a:ext cx="1739736" cy="510436"/>
                      </a:xfrm>
                      <a:prstGeom prst="rect">
                        <a:avLst/>
                      </a:prstGeom>
                      <a:ln w="190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0C4B0EF6-19EF-C7D3-C979-46AC67A9A1FC}"/>
              </a:ext>
            </a:extLst>
          </p:cNvPr>
          <p:cNvSpPr/>
          <p:nvPr/>
        </p:nvSpPr>
        <p:spPr>
          <a:xfrm>
            <a:off x="407987" y="1052513"/>
            <a:ext cx="11376025" cy="5115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限制性三体问题：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不考虑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对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en-US" altLang="zh-CN" sz="20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en-US" altLang="zh-CN" sz="20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的引力作用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研究第三体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在两个主天体引力下的运动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rgbClr val="00B0F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88CF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质心</a:t>
            </a:r>
            <a:r>
              <a:rPr lang="zh-CN" altLang="en-US" sz="2400" b="1" dirty="0">
                <a:solidFill>
                  <a:srgbClr val="008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惯性系</a:t>
            </a:r>
            <a:endParaRPr lang="en-US" altLang="zh-CN" sz="2400" b="1" dirty="0">
              <a:solidFill>
                <a:srgbClr val="008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质心旋转坐标系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79880377-6CE2-C39B-BE8F-0E140C44C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3460199"/>
              </p:ext>
            </p:extLst>
          </p:nvPr>
        </p:nvGraphicFramePr>
        <p:xfrm>
          <a:off x="8480744" y="1183422"/>
          <a:ext cx="294322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471320" imgH="605160" progId="Equation.AxMath">
                  <p:embed/>
                </p:oleObj>
              </mc:Choice>
              <mc:Fallback>
                <p:oleObj name="AxMath" r:id="rId4" imgW="1471320" imgH="60516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B218D070-B9F1-C2F0-7AFF-F1DEC684EC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80744" y="1183422"/>
                        <a:ext cx="2943225" cy="1209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37D96C4-8295-C042-AB02-327DC0D654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522995"/>
              </p:ext>
            </p:extLst>
          </p:nvPr>
        </p:nvGraphicFramePr>
        <p:xfrm>
          <a:off x="2112945" y="3784336"/>
          <a:ext cx="191770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958680" imgH="599400" progId="Equation.AxMath">
                  <p:embed/>
                </p:oleObj>
              </mc:Choice>
              <mc:Fallback>
                <p:oleObj name="AxMath" r:id="rId6" imgW="958680" imgH="5994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A11D9219-DA3F-9595-C1D4-5EB74BF3DC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12945" y="3784336"/>
                        <a:ext cx="1917700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C934F8D4-8832-A529-DDF4-C92404DEDD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6564026"/>
              </p:ext>
            </p:extLst>
          </p:nvPr>
        </p:nvGraphicFramePr>
        <p:xfrm>
          <a:off x="2186363" y="5710624"/>
          <a:ext cx="145415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726840" imgH="196560" progId="Equation.AxMath">
                  <p:embed/>
                </p:oleObj>
              </mc:Choice>
              <mc:Fallback>
                <p:oleObj name="AxMath" r:id="rId8" imgW="726840" imgH="1965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B37D96C4-8295-C042-AB02-327DC0D654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86363" y="5710624"/>
                        <a:ext cx="145415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89217D0D-798A-F376-5C9F-D68467013A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460454"/>
              </p:ext>
            </p:extLst>
          </p:nvPr>
        </p:nvGraphicFramePr>
        <p:xfrm>
          <a:off x="1023875" y="6104324"/>
          <a:ext cx="4384675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2191680" imgH="227880" progId="Equation.AxMath">
                  <p:embed/>
                </p:oleObj>
              </mc:Choice>
              <mc:Fallback>
                <p:oleObj name="AxMath" r:id="rId10" imgW="2191680" imgH="22788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42D35F3A-AF54-1611-76CE-6551F4522C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23875" y="6104324"/>
                        <a:ext cx="4384675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箭头: 下弧形 22">
            <a:extLst>
              <a:ext uri="{FF2B5EF4-FFF2-40B4-BE49-F238E27FC236}">
                <a16:creationId xmlns:a16="http://schemas.microsoft.com/office/drawing/2014/main" id="{607F6F43-6B00-061D-23ED-34199DB3FF68}"/>
              </a:ext>
            </a:extLst>
          </p:cNvPr>
          <p:cNvSpPr/>
          <p:nvPr/>
        </p:nvSpPr>
        <p:spPr>
          <a:xfrm rot="14691081">
            <a:off x="3681411" y="4260929"/>
            <a:ext cx="2727797" cy="1035904"/>
          </a:xfrm>
          <a:prstGeom prst="curved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29170AB8-5900-974F-7FD2-6CFF61A743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1EED7EC-FF98-EC10-B568-A7DE59213C9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377415" y="2529298"/>
            <a:ext cx="5602177" cy="403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436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720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质心旋转坐标系下运动方程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椭圆运动关系：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限制性三体问题</a:t>
            </a: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2DDCBE86-C897-33F2-832E-C3B35D08F9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1884696"/>
              </p:ext>
            </p:extLst>
          </p:nvPr>
        </p:nvGraphicFramePr>
        <p:xfrm>
          <a:off x="1642628" y="1692060"/>
          <a:ext cx="3417840" cy="1293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708920" imgH="646560" progId="Equation.AxMath">
                  <p:embed/>
                </p:oleObj>
              </mc:Choice>
              <mc:Fallback>
                <p:oleObj name="AxMath" r:id="rId2" imgW="1708920" imgH="64656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DDCBE86-C897-33F2-832E-C3B35D08F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42628" y="1692060"/>
                        <a:ext cx="3417840" cy="1293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DCA0DCFB-EF50-05D8-A519-E36103FBF8E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80744" y="1183422"/>
          <a:ext cx="294322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471320" imgH="605160" progId="Equation.AxMath">
                  <p:embed/>
                </p:oleObj>
              </mc:Choice>
              <mc:Fallback>
                <p:oleObj name="AxMath" r:id="rId4" imgW="1471320" imgH="60516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DCA0DCFB-EF50-05D8-A519-E36103FBF8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80744" y="1183422"/>
                        <a:ext cx="2943225" cy="1209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矩形 21">
            <a:extLst>
              <a:ext uri="{FF2B5EF4-FFF2-40B4-BE49-F238E27FC236}">
                <a16:creationId xmlns:a16="http://schemas.microsoft.com/office/drawing/2014/main" id="{112C68AE-D110-EF9C-4BD2-1DCBC3A18BE1}"/>
              </a:ext>
            </a:extLst>
          </p:cNvPr>
          <p:cNvSpPr/>
          <p:nvPr/>
        </p:nvSpPr>
        <p:spPr>
          <a:xfrm>
            <a:off x="5140917" y="2072668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自由度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85F9F2FC-6860-6BAA-F2BE-66363B29AE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6248932"/>
              </p:ext>
            </p:extLst>
          </p:nvPr>
        </p:nvGraphicFramePr>
        <p:xfrm>
          <a:off x="2127188" y="3624727"/>
          <a:ext cx="2933280" cy="26884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466640" imgH="1344240" progId="Equation.AxMath">
                  <p:embed/>
                </p:oleObj>
              </mc:Choice>
              <mc:Fallback>
                <p:oleObj name="AxMath" r:id="rId6" imgW="1466640" imgH="1344240" progId="Equation.AxMath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85F9F2FC-6860-6BAA-F2BE-66363B29AE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27188" y="3624727"/>
                        <a:ext cx="2933280" cy="26884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53295261-234A-381E-4FF3-FB11EFC10A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E7F5C94-0AE1-AA85-4E39-5AEE97E7E0E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77415" y="2529298"/>
            <a:ext cx="5602177" cy="403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933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65BBC80-6F33-009E-BB90-A18CCA4EC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415" y="2529298"/>
            <a:ext cx="5602177" cy="403222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4551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质心旋转坐标系下运动方程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当两主天体作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圆运动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等效势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限制性三体问题</a:t>
            </a: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DCA0DCFB-EF50-05D8-A519-E36103FBF8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7734627"/>
              </p:ext>
            </p:extLst>
          </p:nvPr>
        </p:nvGraphicFramePr>
        <p:xfrm>
          <a:off x="8480744" y="1183422"/>
          <a:ext cx="294322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471320" imgH="605160" progId="Equation.AxMath">
                  <p:embed/>
                </p:oleObj>
              </mc:Choice>
              <mc:Fallback>
                <p:oleObj name="AxMath" r:id="rId3" imgW="1471320" imgH="60516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79880377-6CE2-C39B-BE8F-0E140C44C3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80744" y="1183422"/>
                        <a:ext cx="2943225" cy="1209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70512FD0-AE9B-4AF8-0305-93AD908D77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1629258"/>
              </p:ext>
            </p:extLst>
          </p:nvPr>
        </p:nvGraphicFramePr>
        <p:xfrm>
          <a:off x="2282369" y="371211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333800" imgH="564840" progId="Equation.AxMath">
                  <p:embed/>
                </p:oleObj>
              </mc:Choice>
              <mc:Fallback>
                <p:oleObj name="AxMath" r:id="rId5" imgW="1333800" imgH="56484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DDCBE86-C897-33F2-832E-C3B35D08F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82369" y="371211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9A701112-FE47-B9F2-ED53-6151B10D35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1214008"/>
              </p:ext>
            </p:extLst>
          </p:nvPr>
        </p:nvGraphicFramePr>
        <p:xfrm>
          <a:off x="2102827" y="4987367"/>
          <a:ext cx="3546620" cy="65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883880" imgH="348120" progId="Equation.AxMath">
                  <p:embed/>
                </p:oleObj>
              </mc:Choice>
              <mc:Fallback>
                <p:oleObj name="AxMath" r:id="rId7" imgW="1883880" imgH="34812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B37D96C4-8295-C042-AB02-327DC0D654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02827" y="4987367"/>
                        <a:ext cx="3546620" cy="65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矩形 23">
            <a:extLst>
              <a:ext uri="{FF2B5EF4-FFF2-40B4-BE49-F238E27FC236}">
                <a16:creationId xmlns:a16="http://schemas.microsoft.com/office/drawing/2014/main" id="{116D9726-9B11-C1DE-8BAE-3928CFBC7011}"/>
              </a:ext>
            </a:extLst>
          </p:cNvPr>
          <p:cNvSpPr/>
          <p:nvPr/>
        </p:nvSpPr>
        <p:spPr>
          <a:xfrm>
            <a:off x="5281472" y="3954256"/>
            <a:ext cx="162461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此式特意保留了</a:t>
            </a:r>
            <a:r>
              <a:rPr lang="en-US" altLang="zh-CN" sz="1400" b="1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，以便在未归一化系统中使用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A6120369-3649-86F2-37D6-70C6CC1E03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7457685"/>
              </p:ext>
            </p:extLst>
          </p:nvPr>
        </p:nvGraphicFramePr>
        <p:xfrm>
          <a:off x="1642628" y="1692060"/>
          <a:ext cx="3417840" cy="1293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708920" imgH="646560" progId="Equation.AxMath">
                  <p:embed/>
                </p:oleObj>
              </mc:Choice>
              <mc:Fallback>
                <p:oleObj name="AxMath" r:id="rId9" imgW="1708920" imgH="64656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DDCBE86-C897-33F2-832E-C3B35D08F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42628" y="1692060"/>
                        <a:ext cx="3417840" cy="1293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矩形 27">
            <a:extLst>
              <a:ext uri="{FF2B5EF4-FFF2-40B4-BE49-F238E27FC236}">
                <a16:creationId xmlns:a16="http://schemas.microsoft.com/office/drawing/2014/main" id="{3D604DE7-C6BB-CE96-489F-0901230E5225}"/>
              </a:ext>
            </a:extLst>
          </p:cNvPr>
          <p:cNvSpPr/>
          <p:nvPr/>
        </p:nvSpPr>
        <p:spPr>
          <a:xfrm>
            <a:off x="359921" y="5759322"/>
            <a:ext cx="57338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圆形限制性三体问题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CRTBP</a:t>
            </a:r>
          </a:p>
          <a:p>
            <a:pPr algn="ctr" fontAlgn="auto">
              <a:spcAft>
                <a:spcPts val="0"/>
              </a:spcAft>
            </a:pPr>
            <a:r>
              <a:rPr lang="en-GB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Circular restricted three-body problem</a:t>
            </a:r>
            <a:endParaRPr 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C114216-EA0F-C3AD-031A-9C68BCABAF5F}"/>
              </a:ext>
            </a:extLst>
          </p:cNvPr>
          <p:cNvSpPr/>
          <p:nvPr/>
        </p:nvSpPr>
        <p:spPr>
          <a:xfrm>
            <a:off x="4949369" y="3149337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Coriolis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力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273CF9AF-A953-B8F9-FCA4-411331041010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3682314" y="3334003"/>
            <a:ext cx="1267055" cy="511607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F574322-EAB4-C4DD-A93C-D9EA022DB3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343322"/>
              </p:ext>
            </p:extLst>
          </p:nvPr>
        </p:nvGraphicFramePr>
        <p:xfrm>
          <a:off x="965327" y="3651200"/>
          <a:ext cx="924046" cy="122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540000" imgH="715680" progId="Equation.AxMath">
                  <p:embed/>
                </p:oleObj>
              </mc:Choice>
              <mc:Fallback>
                <p:oleObj name="AxMath" r:id="rId11" imgW="540000" imgH="715680" progId="Equation.AxMath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85F9F2FC-6860-6BAA-F2BE-66363B29AE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65327" y="3651200"/>
                        <a:ext cx="924046" cy="122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13894486-7993-FB46-AE58-503E9231B76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0" y="705613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173575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30230</TotalTime>
  <Words>785</Words>
  <Application>Microsoft Office PowerPoint</Application>
  <PresentationFormat>宽屏</PresentationFormat>
  <Paragraphs>227</Paragraphs>
  <Slides>19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AxMath</vt:lpstr>
      <vt:lpstr>Equation.AxMath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Hou-Yuan Lin</cp:lastModifiedBy>
  <cp:revision>275</cp:revision>
  <dcterms:created xsi:type="dcterms:W3CDTF">2022-10-24T14:28:29Z</dcterms:created>
  <dcterms:modified xsi:type="dcterms:W3CDTF">2024-04-03T03:06:00Z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